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69" r:id="rId2"/>
    <p:sldId id="270" r:id="rId3"/>
    <p:sldId id="272" r:id="rId4"/>
    <p:sldId id="273" r:id="rId5"/>
    <p:sldId id="353" r:id="rId6"/>
    <p:sldId id="354" r:id="rId7"/>
    <p:sldId id="355" r:id="rId8"/>
    <p:sldId id="274" r:id="rId9"/>
    <p:sldId id="275" r:id="rId10"/>
    <p:sldId id="276" r:id="rId11"/>
    <p:sldId id="277" r:id="rId12"/>
    <p:sldId id="282" r:id="rId13"/>
    <p:sldId id="283" r:id="rId14"/>
    <p:sldId id="284" r:id="rId15"/>
    <p:sldId id="285" r:id="rId16"/>
    <p:sldId id="287" r:id="rId17"/>
    <p:sldId id="286" r:id="rId18"/>
    <p:sldId id="289" r:id="rId19"/>
    <p:sldId id="303" r:id="rId20"/>
    <p:sldId id="304" r:id="rId21"/>
    <p:sldId id="288" r:id="rId22"/>
    <p:sldId id="296" r:id="rId23"/>
    <p:sldId id="297" r:id="rId24"/>
    <p:sldId id="299" r:id="rId25"/>
    <p:sldId id="300" r:id="rId26"/>
    <p:sldId id="301" r:id="rId27"/>
    <p:sldId id="302" r:id="rId28"/>
    <p:sldId id="306" r:id="rId29"/>
    <p:sldId id="311" r:id="rId30"/>
    <p:sldId id="312" r:id="rId31"/>
    <p:sldId id="307" r:id="rId32"/>
    <p:sldId id="313" r:id="rId33"/>
    <p:sldId id="308" r:id="rId34"/>
    <p:sldId id="314" r:id="rId35"/>
    <p:sldId id="309" r:id="rId36"/>
    <p:sldId id="315" r:id="rId37"/>
    <p:sldId id="310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5" r:id="rId46"/>
    <p:sldId id="326" r:id="rId47"/>
    <p:sldId id="327" r:id="rId48"/>
    <p:sldId id="359" r:id="rId49"/>
    <p:sldId id="332" r:id="rId50"/>
    <p:sldId id="333" r:id="rId51"/>
    <p:sldId id="334" r:id="rId52"/>
    <p:sldId id="335" r:id="rId53"/>
    <p:sldId id="356" r:id="rId54"/>
    <p:sldId id="357" r:id="rId55"/>
    <p:sldId id="358" r:id="rId56"/>
    <p:sldId id="362" r:id="rId57"/>
    <p:sldId id="363" r:id="rId58"/>
    <p:sldId id="364" r:id="rId59"/>
    <p:sldId id="365" r:id="rId60"/>
    <p:sldId id="366" r:id="rId61"/>
    <p:sldId id="36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ACB36-F7D5-4538-A0C6-0D5B36F602CB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74FA5-6567-42D1-AF4B-56D0647E577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8"/>
            <a:ext cx="2286000" cy="381000"/>
          </a:xfrm>
        </p:spPr>
        <p:txBody>
          <a:bodyPr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IN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1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1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3"/>
            <a:ext cx="2286000" cy="381000"/>
          </a:xfrm>
        </p:spPr>
        <p:txBody>
          <a:bodyPr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IN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1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1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1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1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9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9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815C265-1C72-4E87-A47A-283DB1F637EF}" type="datetimeFigureOut">
              <a:rPr lang="en-US" smtClean="0"/>
              <a:pPr/>
              <a:t>5/12/2020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9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A2393AE-4509-43AC-9BAC-FE7471EDC909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ctrTitle"/>
          </p:nvPr>
        </p:nvSpPr>
        <p:spPr>
          <a:xfrm>
            <a:off x="2143109" y="1571612"/>
            <a:ext cx="7000892" cy="17859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dirty="0" smtClean="0"/>
              <a:t>Abdominal cavity and peritoneum </a:t>
            </a:r>
          </a:p>
        </p:txBody>
      </p:sp>
      <p:sp>
        <p:nvSpPr>
          <p:cNvPr id="10243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 smtClean="0"/>
              <a:t>Dr </a:t>
            </a:r>
            <a:r>
              <a:rPr lang="en-US" dirty="0" err="1" smtClean="0"/>
              <a:t>Anjali</a:t>
            </a:r>
            <a:r>
              <a:rPr lang="en-US" dirty="0" smtClean="0"/>
              <a:t> Prasad</a:t>
            </a:r>
          </a:p>
          <a:p>
            <a:pPr eaLnBrk="1" hangingPunct="1"/>
            <a:r>
              <a:rPr lang="en-US" dirty="0" smtClean="0"/>
              <a:t>Assistant Professor</a:t>
            </a:r>
          </a:p>
          <a:p>
            <a:pPr eaLnBrk="1" hangingPunct="1"/>
            <a:r>
              <a:rPr lang="en-US" dirty="0" smtClean="0"/>
              <a:t>Anatomy Department</a:t>
            </a:r>
          </a:p>
          <a:p>
            <a:pPr eaLnBrk="1" hangingPunct="1"/>
            <a:r>
              <a:rPr lang="en-US" dirty="0" smtClean="0"/>
              <a:t>Sri Krishna Medical College</a:t>
            </a:r>
          </a:p>
          <a:p>
            <a:pPr eaLnBrk="1" hangingPunct="1"/>
            <a:r>
              <a:rPr lang="en-US" dirty="0" err="1" smtClean="0"/>
              <a:t>Muzaffarpur</a:t>
            </a:r>
            <a:r>
              <a:rPr lang="en-US" dirty="0" smtClean="0"/>
              <a:t> (Bihar)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Peritoneum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741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122238"/>
            <a:ext cx="7543800" cy="792162"/>
          </a:xfrm>
        </p:spPr>
        <p:txBody>
          <a:bodyPr/>
          <a:lstStyle/>
          <a:p>
            <a:pPr algn="ctr" eaLnBrk="1" hangingPunct="1"/>
            <a:r>
              <a:rPr lang="en-US" smtClean="0"/>
              <a:t>Peritoneum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8538"/>
            <a:ext cx="8610600" cy="532606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800" dirty="0" smtClean="0"/>
              <a:t>It is the largest serous membrane which lines abdominal cavity  &amp; reflected over the viscera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It invest viscera partially or completely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It divided into parietal &amp; visceral layers, which are separated by a potential space &amp; filled with the capillary layer of fluid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In male peritoneal cavity is closed sac, whereas in female it forms an open sac as it communicates with the exterior thru reproductive tract.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Parietal peritoneum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614734" cy="487375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It is developed from </a:t>
            </a:r>
            <a:r>
              <a:rPr lang="en-US" b="1" i="1" dirty="0" err="1" smtClean="0"/>
              <a:t>somatopleuric</a:t>
            </a:r>
            <a:r>
              <a:rPr lang="en-US" dirty="0" smtClean="0"/>
              <a:t> layer of lateral plate mesoderm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It is supplied by somatic vessels &amp; nerve</a:t>
            </a:r>
            <a:br>
              <a:rPr lang="en-US" dirty="0" smtClean="0"/>
            </a:br>
            <a:endParaRPr lang="en-US" dirty="0" smtClean="0"/>
          </a:p>
          <a:p>
            <a:pPr eaLnBrk="1" hangingPunct="1"/>
            <a:r>
              <a:rPr lang="en-US" dirty="0" smtClean="0"/>
              <a:t>It is sensitive to pain &amp; receive all modalities of cutaneous sensations.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6436" y="1285860"/>
            <a:ext cx="2869343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Visceral peritoneum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600200"/>
            <a:ext cx="4114800" cy="4873752"/>
          </a:xfrm>
        </p:spPr>
        <p:txBody>
          <a:bodyPr/>
          <a:lstStyle/>
          <a:p>
            <a:pPr eaLnBrk="1" hangingPunct="1"/>
            <a:r>
              <a:rPr lang="en-US" dirty="0" smtClean="0"/>
              <a:t>It is developed from </a:t>
            </a:r>
            <a:r>
              <a:rPr lang="en-US" b="1" i="1" dirty="0" err="1" smtClean="0"/>
              <a:t>splanchnopleuric</a:t>
            </a:r>
            <a:r>
              <a:rPr lang="en-US" dirty="0" smtClean="0"/>
              <a:t> layer of lateral plate mesoderm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It is supplied by visceral vessel &amp; autonomic nerves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It is insensitive to pain, tactile &amp; thermal sensations.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382848"/>
            <a:ext cx="2819400" cy="547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381000"/>
            <a:ext cx="3200400" cy="731838"/>
          </a:xfrm>
        </p:spPr>
        <p:txBody>
          <a:bodyPr/>
          <a:lstStyle/>
          <a:p>
            <a:pPr eaLnBrk="1" hangingPunct="1"/>
            <a:r>
              <a:rPr lang="en-US" smtClean="0"/>
              <a:t>Peritoneum.</a:t>
            </a:r>
          </a:p>
        </p:txBody>
      </p:sp>
      <p:pic>
        <p:nvPicPr>
          <p:cNvPr id="6148" name="Picture 4" descr="IM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1" y="1676402"/>
            <a:ext cx="7391400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457200"/>
            <a:ext cx="3124200" cy="6556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500" b="1" dirty="0" err="1" smtClean="0"/>
              <a:t>Zygosis</a:t>
            </a:r>
            <a:endParaRPr lang="en-US" sz="3500" b="1" dirty="0" smtClean="0"/>
          </a:p>
        </p:txBody>
      </p:sp>
      <p:pic>
        <p:nvPicPr>
          <p:cNvPr id="7172" name="Picture 4" descr="IMG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19315"/>
            <a:ext cx="8001000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74638"/>
            <a:ext cx="7424766" cy="93978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 smtClean="0"/>
              <a:t>Peritoneal cavity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214422"/>
            <a:ext cx="4286248" cy="564357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Viscera fill the peritoneal cavity completely, so cavity is reduced to a </a:t>
            </a:r>
            <a:r>
              <a:rPr lang="en-US" b="1" dirty="0" smtClean="0"/>
              <a:t>potential space separating adjacent layer of peritoneum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It is divided mainly </a:t>
            </a:r>
            <a:r>
              <a:rPr lang="en-US" b="1" dirty="0" smtClean="0"/>
              <a:t>two parts, </a:t>
            </a:r>
            <a:r>
              <a:rPr lang="en-US" dirty="0" smtClean="0"/>
              <a:t>large part is </a:t>
            </a:r>
            <a:r>
              <a:rPr lang="en-US" b="1" dirty="0" smtClean="0"/>
              <a:t>greater sac </a:t>
            </a:r>
            <a:r>
              <a:rPr lang="en-US" dirty="0" smtClean="0"/>
              <a:t>&amp; small part , situated behind the stomach, lesser </a:t>
            </a:r>
            <a:r>
              <a:rPr lang="en-US" dirty="0" err="1" smtClean="0"/>
              <a:t>omentum</a:t>
            </a:r>
            <a:r>
              <a:rPr lang="en-US" dirty="0" smtClean="0"/>
              <a:t> &amp; liver is called </a:t>
            </a:r>
            <a:r>
              <a:rPr lang="en-US" b="1" dirty="0" smtClean="0"/>
              <a:t>lesser sac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Two sac communicate with each other through </a:t>
            </a:r>
            <a:r>
              <a:rPr lang="en-US" b="1" i="1" dirty="0" err="1" smtClean="0"/>
              <a:t>Epiploic</a:t>
            </a:r>
            <a:r>
              <a:rPr lang="en-US" b="1" i="1" dirty="0" smtClean="0"/>
              <a:t> foramen/foramen of Winslow</a:t>
            </a:r>
            <a:r>
              <a:rPr lang="en-US" sz="2800" b="1" i="1" dirty="0" smtClean="0"/>
              <a:t>.</a:t>
            </a:r>
          </a:p>
        </p:txBody>
      </p:sp>
      <p:pic>
        <p:nvPicPr>
          <p:cNvPr id="4" name="Picture 2" descr="C:\Users\Dell\Desktop\capt subarna\PeritonealCavity_html_353ce7c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54" y="1643050"/>
            <a:ext cx="4786346" cy="43251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6929454" cy="101122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 smtClean="0"/>
              <a:t>Peritoneal folds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428736"/>
            <a:ext cx="4143404" cy="5072098"/>
          </a:xfrm>
        </p:spPr>
        <p:txBody>
          <a:bodyPr/>
          <a:lstStyle/>
          <a:p>
            <a:pPr eaLnBrk="1" hangingPunct="1"/>
            <a:r>
              <a:rPr lang="en-US" dirty="0" smtClean="0"/>
              <a:t>Small intestine – Mesentery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Colon – </a:t>
            </a:r>
            <a:r>
              <a:rPr lang="en-US" dirty="0" err="1" smtClean="0"/>
              <a:t>Mesocolon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Stomach – </a:t>
            </a:r>
            <a:r>
              <a:rPr lang="en-US" dirty="0" err="1" smtClean="0"/>
              <a:t>Omentum</a:t>
            </a:r>
            <a:r>
              <a:rPr lang="en-US" dirty="0" smtClean="0"/>
              <a:t> (cover)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Double fold – Ligament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" name="Picture 3" descr="腹腔矢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43571" y="750889"/>
            <a:ext cx="3159125" cy="61071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7391400" cy="487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500" smtClean="0"/>
              <a:t>Peritoneal folds</a:t>
            </a:r>
          </a:p>
        </p:txBody>
      </p:sp>
      <p:pic>
        <p:nvPicPr>
          <p:cNvPr id="11268" name="Picture 4" descr="IMG_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33450"/>
            <a:ext cx="7239000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Ligaments </a:t>
            </a:r>
            <a:endParaRPr lang="en-IN" dirty="0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2071680"/>
            <a:ext cx="7673818" cy="42770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1" y="122238"/>
            <a:ext cx="7543800" cy="639762"/>
          </a:xfrm>
        </p:spPr>
        <p:txBody>
          <a:bodyPr/>
          <a:lstStyle/>
          <a:p>
            <a:r>
              <a:rPr lang="en-US" smtClean="0"/>
              <a:t>Abdomen 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3505200" cy="5638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Abdominal cavity – largest cavity of the body.</a:t>
            </a:r>
            <a:endParaRPr lang="en-US" sz="2400" dirty="0" smtClean="0"/>
          </a:p>
          <a:p>
            <a:r>
              <a:rPr lang="en-US" sz="2400" dirty="0" smtClean="0"/>
              <a:t>Abdominal cavity is subdivided by the plane of pelvic inlet into upper part, the </a:t>
            </a:r>
            <a:r>
              <a:rPr lang="en-US" sz="2400" b="1" dirty="0" smtClean="0"/>
              <a:t>abdomen proper</a:t>
            </a:r>
            <a:r>
              <a:rPr lang="en-US" sz="2400" dirty="0" smtClean="0"/>
              <a:t>, &amp; a lower part </a:t>
            </a:r>
            <a:r>
              <a:rPr lang="en-US" sz="2400" b="1" dirty="0" smtClean="0"/>
              <a:t>pelvic cavity</a:t>
            </a:r>
          </a:p>
          <a:p>
            <a:r>
              <a:rPr lang="en-US" sz="2400" dirty="0" smtClean="0"/>
              <a:t>Contents 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en-US" sz="2400" dirty="0" smtClean="0"/>
              <a:t>GI tract &amp; </a:t>
            </a:r>
            <a:r>
              <a:rPr lang="en-US" sz="2400" dirty="0" err="1" smtClean="0"/>
              <a:t>acompany</a:t>
            </a:r>
            <a:endParaRPr lang="en-US" sz="2400" dirty="0" smtClean="0"/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en-US" sz="2400" dirty="0" err="1" smtClean="0"/>
              <a:t>Urogenital</a:t>
            </a:r>
            <a:r>
              <a:rPr lang="en-US" sz="2400" dirty="0" smtClean="0"/>
              <a:t> system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en-US" sz="2400" dirty="0" smtClean="0"/>
              <a:t>Blood vessels, </a:t>
            </a:r>
            <a:r>
              <a:rPr lang="en-US" sz="2400" dirty="0" err="1" smtClean="0"/>
              <a:t>lymphatics</a:t>
            </a:r>
            <a:r>
              <a:rPr lang="en-US" sz="2400" dirty="0" smtClean="0"/>
              <a:t> &amp; nerves</a:t>
            </a:r>
          </a:p>
          <a:p>
            <a:endParaRPr lang="en-US" sz="2400" dirty="0" smtClean="0"/>
          </a:p>
        </p:txBody>
      </p:sp>
      <p:pic>
        <p:nvPicPr>
          <p:cNvPr id="11268" name="Picture 5" descr="C:\Users\om\Pictures\100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1371600"/>
            <a:ext cx="52387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Folds of peritoneum</a:t>
            </a:r>
            <a:br>
              <a:rPr lang="en-US" dirty="0" smtClean="0"/>
            </a:br>
            <a:endParaRPr lang="en-IN" dirty="0"/>
          </a:p>
        </p:txBody>
      </p:sp>
      <p:pic>
        <p:nvPicPr>
          <p:cNvPr id="4" name="Content Placeholder 9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57" y="1142986"/>
            <a:ext cx="4400319" cy="5573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122238"/>
            <a:ext cx="7543800" cy="563562"/>
          </a:xfrm>
        </p:spPr>
        <p:txBody>
          <a:bodyPr/>
          <a:lstStyle/>
          <a:p>
            <a:pPr algn="ctr" eaLnBrk="1" hangingPunct="1"/>
            <a:r>
              <a:rPr lang="en-US" smtClean="0"/>
              <a:t>Functions of peritoneum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00108"/>
            <a:ext cx="8472518" cy="585789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Movements of viscera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Protection of viscera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Absorption &amp; dialysis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Healing power &amp; adhesions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Storage of fat </a:t>
            </a:r>
            <a:r>
              <a:rPr lang="en-US" i="1" dirty="0" smtClean="0"/>
              <a:t>(Appendices </a:t>
            </a:r>
            <a:r>
              <a:rPr lang="en-US" i="1" dirty="0" err="1" smtClean="0"/>
              <a:t>epiploicae</a:t>
            </a:r>
            <a:r>
              <a:rPr lang="en-US" i="1" dirty="0" smtClean="0"/>
              <a:t>)</a:t>
            </a:r>
          </a:p>
          <a:p>
            <a:pPr eaLnBrk="1" hangingPunct="1"/>
            <a:endParaRPr lang="en-US" i="1" dirty="0" smtClean="0"/>
          </a:p>
          <a:p>
            <a:pPr eaLnBrk="1" hangingPunct="1"/>
            <a:r>
              <a:rPr lang="en-US" dirty="0" smtClean="0"/>
              <a:t>Pathway  for passage of  vessels, nerves and </a:t>
            </a:r>
            <a:r>
              <a:rPr lang="en-US" dirty="0" err="1" smtClean="0"/>
              <a:t>lymphatics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Transfer of </a:t>
            </a:r>
            <a:r>
              <a:rPr lang="en-US" dirty="0" err="1" smtClean="0"/>
              <a:t>oocyte</a:t>
            </a:r>
            <a:r>
              <a:rPr lang="en-US" dirty="0" smtClean="0"/>
              <a:t> takes place thru peritoneal cavity after ovulation.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5852" y="928670"/>
            <a:ext cx="7858148" cy="2143140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Horizontal &amp; vertical disposition of peritoneum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00174"/>
            <a:ext cx="3352792" cy="3757626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Greater sac </a:t>
            </a:r>
            <a:r>
              <a:rPr lang="en-US" sz="2400" dirty="0" smtClean="0"/>
              <a:t>extends from diaphragm to pelvic floor</a:t>
            </a:r>
          </a:p>
          <a:p>
            <a:r>
              <a:rPr lang="en-US" sz="2400" b="1" dirty="0" smtClean="0"/>
              <a:t>Lesser sac/</a:t>
            </a:r>
            <a:r>
              <a:rPr lang="en-US" sz="2400" b="1" dirty="0" err="1" smtClean="0"/>
              <a:t>omental</a:t>
            </a:r>
            <a:r>
              <a:rPr lang="en-US" sz="2400" b="1" dirty="0" smtClean="0"/>
              <a:t> bursa </a:t>
            </a:r>
            <a:r>
              <a:rPr lang="en-US" sz="2400" dirty="0" smtClean="0"/>
              <a:t>is situated behind the stomach &amp; extends beyond the stomach</a:t>
            </a:r>
          </a:p>
        </p:txBody>
      </p:sp>
      <p:sp>
        <p:nvSpPr>
          <p:cNvPr id="4099" name="AutoShape 2" descr="Click to view full size">
            <a:hlinkClick r:id="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857232"/>
            <a:ext cx="4610102" cy="5665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696200" cy="655638"/>
          </a:xfrm>
        </p:spPr>
        <p:txBody>
          <a:bodyPr/>
          <a:lstStyle/>
          <a:p>
            <a:pPr algn="ctr"/>
            <a:r>
              <a:rPr lang="en-US" sz="3500" smtClean="0"/>
              <a:t>Greater omentum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1" y="1295400"/>
            <a:ext cx="4038600" cy="4876800"/>
          </a:xfrm>
        </p:spPr>
        <p:txBody>
          <a:bodyPr/>
          <a:lstStyle/>
          <a:p>
            <a:r>
              <a:rPr lang="en-US" sz="2600" smtClean="0"/>
              <a:t>Large fold of peritoneum, hangs down from greater curvature of stomach</a:t>
            </a:r>
          </a:p>
          <a:p>
            <a:r>
              <a:rPr lang="en-US" sz="2600" smtClean="0"/>
              <a:t>Covers the loop of intestine</a:t>
            </a:r>
          </a:p>
          <a:p>
            <a:r>
              <a:rPr lang="en-US" sz="2600" smtClean="0"/>
              <a:t>Made up of four layer of peritoneum, which are fused together &amp; to form thin fenestrated membrane </a:t>
            </a:r>
          </a:p>
        </p:txBody>
      </p:sp>
      <p:pic>
        <p:nvPicPr>
          <p:cNvPr id="6148" name="Picture 4" descr="IMG_0004"/>
          <p:cNvPicPr>
            <a:picLocks noChangeAspect="1" noChangeArrowheads="1"/>
          </p:cNvPicPr>
          <p:nvPr/>
        </p:nvPicPr>
        <p:blipFill>
          <a:blip r:embed="rId2">
            <a:lum bright="8000" contrast="8000"/>
          </a:blip>
          <a:srcRect/>
          <a:stretch>
            <a:fillRect/>
          </a:stretch>
        </p:blipFill>
        <p:spPr bwMode="auto">
          <a:xfrm>
            <a:off x="4343401" y="1465265"/>
            <a:ext cx="4800600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m\Pictures\Untitle1.pn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2365376" y="76200"/>
            <a:ext cx="388302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214422"/>
            <a:ext cx="4929222" cy="54292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Attachments – anterior two layers descend from gr. Curvature to a variable extent.</a:t>
            </a:r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b="1" i="1" dirty="0" smtClean="0"/>
              <a:t>Contents – </a:t>
            </a:r>
            <a:r>
              <a:rPr lang="en-US" sz="2600" dirty="0" smtClean="0"/>
              <a:t>Rt. &amp; Lt. </a:t>
            </a:r>
            <a:r>
              <a:rPr lang="en-US" sz="2600" dirty="0" err="1" smtClean="0"/>
              <a:t>gastroepiploic</a:t>
            </a:r>
            <a:r>
              <a:rPr lang="en-US" sz="2600" dirty="0" smtClean="0"/>
              <a:t> vessels &amp; fat</a:t>
            </a:r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b="1" i="1" dirty="0" smtClean="0"/>
              <a:t>Function –</a:t>
            </a:r>
            <a:r>
              <a:rPr lang="en-US" sz="2600" dirty="0" smtClean="0"/>
              <a:t> storehouse of fat, protection of cavity from infection k/a</a:t>
            </a:r>
            <a:r>
              <a:rPr lang="en-US" sz="2600" b="1" i="1" dirty="0" smtClean="0"/>
              <a:t> policeman of abdomen</a:t>
            </a:r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endParaRPr lang="en-US" sz="2600" dirty="0" smtClean="0"/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315200" cy="579438"/>
          </a:xfrm>
          <a:noFill/>
        </p:spPr>
        <p:txBody>
          <a:bodyPr>
            <a:normAutofit fontScale="90000"/>
          </a:bodyPr>
          <a:lstStyle/>
          <a:p>
            <a:r>
              <a:rPr lang="en-US" sz="3500" smtClean="0"/>
              <a:t>Greater omentum</a:t>
            </a:r>
          </a:p>
        </p:txBody>
      </p:sp>
      <p:pic>
        <p:nvPicPr>
          <p:cNvPr id="8196" name="Picture 5" descr="IMG_0006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5029200" y="1524001"/>
            <a:ext cx="4114800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3886200" cy="655638"/>
          </a:xfrm>
        </p:spPr>
        <p:txBody>
          <a:bodyPr/>
          <a:lstStyle/>
          <a:p>
            <a:r>
              <a:rPr lang="en-US" sz="3500" smtClean="0"/>
              <a:t>Lesser omentum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214422"/>
            <a:ext cx="4000528" cy="56435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Extends from lesser curvature to liver .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Superiorly it attached to the liver in inverted </a:t>
            </a:r>
            <a:r>
              <a:rPr lang="en-US" b="1" dirty="0" smtClean="0"/>
              <a:t>“L’’</a:t>
            </a:r>
            <a:r>
              <a:rPr lang="en-US" dirty="0" smtClean="0"/>
              <a:t> shape.</a:t>
            </a:r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  <p:pic>
        <p:nvPicPr>
          <p:cNvPr id="9220" name="Picture 6" descr="IMG_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4964" y="1905000"/>
            <a:ext cx="49990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大、小网膜"/>
          <p:cNvPicPr>
            <a:picLocks noChangeAspect="1" noChangeArrowheads="1"/>
          </p:cNvPicPr>
          <p:nvPr/>
        </p:nvPicPr>
        <p:blipFill>
          <a:blip r:embed="rId3">
            <a:lum bright="-6000" contrast="24000"/>
          </a:blip>
          <a:srcRect/>
          <a:stretch>
            <a:fillRect/>
          </a:stretch>
        </p:blipFill>
        <p:spPr>
          <a:xfrm>
            <a:off x="5000629" y="583963"/>
            <a:ext cx="4143372" cy="61397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52400"/>
            <a:ext cx="4267200" cy="655638"/>
          </a:xfrm>
        </p:spPr>
        <p:txBody>
          <a:bodyPr/>
          <a:lstStyle/>
          <a:p>
            <a:r>
              <a:rPr lang="en-US" sz="3500" smtClean="0"/>
              <a:t>Lesser omentum.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33528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i="1" smtClean="0"/>
              <a:t>Rt free margin of lesser omentum contains –: </a:t>
            </a:r>
            <a:r>
              <a:rPr lang="en-US" smtClean="0"/>
              <a:t>hepatic artery, portal vein, bile duct, lymph nodes &amp; lymphatics &amp; hepatic nerve plexus.</a:t>
            </a:r>
          </a:p>
          <a:p>
            <a:pPr>
              <a:lnSpc>
                <a:spcPct val="90000"/>
              </a:lnSpc>
            </a:pPr>
            <a:r>
              <a:rPr lang="en-US" b="1" i="1" smtClean="0"/>
              <a:t>Along the lesser curvature -: </a:t>
            </a:r>
            <a:r>
              <a:rPr lang="en-US" smtClean="0"/>
              <a:t>Rt.&amp; Lt. gastric vessels, lymph nodes &amp; branches from gastric nerve.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mtClean="0"/>
          </a:p>
        </p:txBody>
      </p:sp>
      <p:pic>
        <p:nvPicPr>
          <p:cNvPr id="15364" name="Picture 4" descr="IMG_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133602"/>
            <a:ext cx="55626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网膜孔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4600" y="2143118"/>
            <a:ext cx="4495800" cy="4156075"/>
          </a:xfrm>
          <a:prstGeom prst="rect">
            <a:avLst/>
          </a:prstGeom>
          <a:noFill/>
        </p:spPr>
      </p:pic>
      <p:sp>
        <p:nvSpPr>
          <p:cNvPr id="3" name="Right Arrow 2"/>
          <p:cNvSpPr/>
          <p:nvPr/>
        </p:nvSpPr>
        <p:spPr>
          <a:xfrm>
            <a:off x="2057400" y="3886200"/>
            <a:ext cx="2133600" cy="15240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29555" y="304802"/>
            <a:ext cx="4334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/>
              <a:t>Epiploic</a:t>
            </a:r>
            <a:r>
              <a:rPr lang="en-US" sz="3600" b="1" dirty="0" smtClean="0"/>
              <a:t> foramen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1" y="122238"/>
            <a:ext cx="7543800" cy="715962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Boundaries of abdominal cavity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3352800" cy="5410200"/>
          </a:xfrm>
        </p:spPr>
        <p:txBody>
          <a:bodyPr/>
          <a:lstStyle/>
          <a:p>
            <a:r>
              <a:rPr lang="en-US" sz="2400" smtClean="0"/>
              <a:t>Roof – Undersurface of the diaphragm</a:t>
            </a:r>
          </a:p>
          <a:p>
            <a:r>
              <a:rPr lang="en-US" sz="2400" smtClean="0"/>
              <a:t>Floor – Absent inferiorly as the abdominal cavity communicate with the pelvic cavity</a:t>
            </a:r>
          </a:p>
          <a:p>
            <a:r>
              <a:rPr lang="en-US" sz="2400" smtClean="0"/>
              <a:t>Ant. wall – Musculo-fibrous </a:t>
            </a:r>
          </a:p>
          <a:p>
            <a:r>
              <a:rPr lang="en-US" sz="2400" smtClean="0"/>
              <a:t>Lateral wall/flank -  Muscular </a:t>
            </a:r>
          </a:p>
          <a:p>
            <a:r>
              <a:rPr lang="en-US" sz="2400" smtClean="0"/>
              <a:t>Post. wall – Osseo-musculofascial  </a:t>
            </a:r>
          </a:p>
        </p:txBody>
      </p:sp>
      <p:pic>
        <p:nvPicPr>
          <p:cNvPr id="13316" name="Picture 4" descr="C:\Users\om\Pictures\Windhamfig4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2350" y="1447800"/>
            <a:ext cx="54514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0" descr="肠系膜"/>
          <p:cNvPicPr>
            <a:picLocks noChangeAspect="1" noChangeArrowheads="1"/>
          </p:cNvPicPr>
          <p:nvPr/>
        </p:nvPicPr>
        <p:blipFill>
          <a:blip r:embed="rId2">
            <a:lum bright="-12000" contrast="30000"/>
          </a:blip>
          <a:srcRect/>
          <a:stretch>
            <a:fillRect/>
          </a:stretch>
        </p:blipFill>
        <p:spPr>
          <a:xfrm>
            <a:off x="4265614" y="1268413"/>
            <a:ext cx="4116387" cy="48577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08809" y="381000"/>
            <a:ext cx="3042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/>
              <a:t>Mesentery</a:t>
            </a:r>
            <a:r>
              <a:rPr lang="en-US" altLang="zh-CN" b="1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00496" y="152401"/>
            <a:ext cx="50169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Structures which are formed by peritoneum</a:t>
            </a:r>
            <a:endParaRPr lang="en-US" dirty="0"/>
          </a:p>
        </p:txBody>
      </p:sp>
      <p:pic>
        <p:nvPicPr>
          <p:cNvPr id="7" name="Picture 6" descr="系膜三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0600" y="2590801"/>
            <a:ext cx="2376487" cy="1925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152400"/>
            <a:ext cx="3200400" cy="609600"/>
          </a:xfrm>
        </p:spPr>
        <p:txBody>
          <a:bodyPr>
            <a:normAutofit fontScale="90000"/>
          </a:bodyPr>
          <a:lstStyle/>
          <a:p>
            <a:r>
              <a:rPr lang="en-US" sz="3500" smtClean="0"/>
              <a:t>Mesentery.</a:t>
            </a:r>
          </a:p>
        </p:txBody>
      </p:sp>
      <p:pic>
        <p:nvPicPr>
          <p:cNvPr id="104451" name="Picture 3" descr="IMG_0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1" y="914400"/>
            <a:ext cx="52609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762000"/>
            <a:ext cx="52197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714745" y="152401"/>
            <a:ext cx="5276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Structures which are formed by peritoneum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1" y="258765"/>
            <a:ext cx="3505200" cy="5032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500"/>
              <a:t>Mesoappendix.</a:t>
            </a:r>
          </a:p>
        </p:txBody>
      </p:sp>
      <p:pic>
        <p:nvPicPr>
          <p:cNvPr id="105475" name="Picture 3" descr="IMG_000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1" y="1214424"/>
            <a:ext cx="7543800" cy="47656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横结肠系膜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>
          <a:xfrm>
            <a:off x="1066800" y="1182687"/>
            <a:ext cx="4000500" cy="5218113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00431" y="152400"/>
            <a:ext cx="54911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Structures which are formed by peritoneum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124200" y="1981200"/>
            <a:ext cx="2438400" cy="22860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1200" y="1752600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Transverse </a:t>
            </a:r>
            <a:r>
              <a:rPr lang="en-US" b="1" dirty="0" err="1" smtClean="0"/>
              <a:t>mesocolon</a:t>
            </a:r>
            <a:endParaRPr lang="en-US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05200" y="3886200"/>
            <a:ext cx="2286000" cy="38100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19800" y="3657600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Sigmoid </a:t>
            </a:r>
            <a:r>
              <a:rPr lang="en-US" b="1" dirty="0" err="1" smtClean="0"/>
              <a:t>mesocolon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239000" cy="533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500"/>
              <a:t>Transverse mesoclon</a:t>
            </a:r>
          </a:p>
        </p:txBody>
      </p:sp>
      <p:pic>
        <p:nvPicPr>
          <p:cNvPr id="100357" name="Picture 5" descr="IMG_0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8915400" cy="46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338581"/>
            <a:ext cx="5410200" cy="506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286117" y="240268"/>
            <a:ext cx="5476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Structures which are formed by peritoneum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H="1">
            <a:off x="5410200" y="3124201"/>
            <a:ext cx="1295400" cy="129540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77000" y="4495800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Sigmoid </a:t>
            </a:r>
            <a:r>
              <a:rPr lang="en-US" b="1" dirty="0" err="1" smtClean="0"/>
              <a:t>mesocolon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5105400" cy="8080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Sigmoid mesocolon.</a:t>
            </a:r>
          </a:p>
        </p:txBody>
      </p:sp>
      <p:pic>
        <p:nvPicPr>
          <p:cNvPr id="101380" name="Picture 4" descr="IMG_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2"/>
            <a:ext cx="8153400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28600"/>
            <a:ext cx="5181600" cy="628632"/>
          </a:xfrm>
        </p:spPr>
        <p:txBody>
          <a:bodyPr/>
          <a:lstStyle/>
          <a:p>
            <a:r>
              <a:rPr lang="en-US" dirty="0" smtClean="0"/>
              <a:t>Vertical disposition.</a:t>
            </a:r>
          </a:p>
        </p:txBody>
      </p:sp>
      <p:pic>
        <p:nvPicPr>
          <p:cNvPr id="16389" name="Picture 5" descr="IMG_00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1" y="1000108"/>
            <a:ext cx="5573036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om\Pictures\Untitled3.pn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943100" y="1284288"/>
            <a:ext cx="483870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1" y="122238"/>
            <a:ext cx="7543800" cy="792162"/>
          </a:xfrm>
        </p:spPr>
        <p:txBody>
          <a:bodyPr/>
          <a:lstStyle/>
          <a:p>
            <a:pPr algn="ctr"/>
            <a:r>
              <a:rPr lang="en-US" smtClean="0"/>
              <a:t>Division of abdominal cavity</a:t>
            </a:r>
          </a:p>
        </p:txBody>
      </p:sp>
      <p:pic>
        <p:nvPicPr>
          <p:cNvPr id="14339" name="Picture 2" descr="D:\Teaching material\Anatomy Photo\SM of thorax &amp; abdomen\IMG_0015.jpg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228600" y="1143000"/>
            <a:ext cx="77327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om\Pictures\Untitled5.pn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863600" y="1219200"/>
            <a:ext cx="7366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Vertical disposition</a:t>
            </a:r>
          </a:p>
        </p:txBody>
      </p:sp>
      <p:sp>
        <p:nvSpPr>
          <p:cNvPr id="21507" name="Content Placeholder 3"/>
          <p:cNvSpPr>
            <a:spLocks noGrp="1"/>
          </p:cNvSpPr>
          <p:nvPr>
            <p:ph idx="1"/>
          </p:nvPr>
        </p:nvSpPr>
        <p:spPr>
          <a:xfrm>
            <a:off x="304800" y="1719263"/>
            <a:ext cx="3810000" cy="4411662"/>
          </a:xfrm>
        </p:spPr>
        <p:txBody>
          <a:bodyPr/>
          <a:lstStyle/>
          <a:p>
            <a:r>
              <a:rPr lang="en-US" sz="2800" smtClean="0"/>
              <a:t>Inferior layer of coronary ligament, covers the part of anterior surface of right kidney, 2</a:t>
            </a:r>
            <a:r>
              <a:rPr lang="en-US" sz="2800" b="1" baseline="30000" smtClean="0"/>
              <a:t>nd</a:t>
            </a:r>
            <a:r>
              <a:rPr lang="en-US" sz="2800" smtClean="0"/>
              <a:t> part of duodenum, right colic flexure &amp; forms the </a:t>
            </a:r>
            <a:r>
              <a:rPr lang="en-US" sz="2800" b="1" i="1" smtClean="0"/>
              <a:t>Hepato-renal pouch of Morison   </a:t>
            </a:r>
          </a:p>
        </p:txBody>
      </p:sp>
      <p:pic>
        <p:nvPicPr>
          <p:cNvPr id="17412" name="Picture 4" descr="IMG_0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4226" y="1371600"/>
            <a:ext cx="34067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391400" cy="609600"/>
          </a:xfrm>
          <a:noFill/>
        </p:spPr>
        <p:txBody>
          <a:bodyPr/>
          <a:lstStyle/>
          <a:p>
            <a:pPr algn="ctr" eaLnBrk="1" hangingPunct="1"/>
            <a:r>
              <a:rPr lang="en-US" smtClean="0"/>
              <a:t>Vertical disposition</a:t>
            </a:r>
          </a:p>
        </p:txBody>
      </p:sp>
      <p:pic>
        <p:nvPicPr>
          <p:cNvPr id="18437" name="Picture 5" descr="IMG_0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857232"/>
            <a:ext cx="4355320" cy="561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IMG_0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1" y="2514602"/>
            <a:ext cx="48006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Horizontal disposition above level of transverse colon</a:t>
            </a:r>
          </a:p>
        </p:txBody>
      </p:sp>
      <p:pic>
        <p:nvPicPr>
          <p:cNvPr id="19460" name="Picture 4" descr="IMG_0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76402"/>
            <a:ext cx="86106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en-US" smtClean="0"/>
              <a:t>Horizontal disposition below level of transverse colon</a:t>
            </a:r>
          </a:p>
        </p:txBody>
      </p:sp>
      <p:pic>
        <p:nvPicPr>
          <p:cNvPr id="20485" name="Picture 5" descr="IMG_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2"/>
            <a:ext cx="91440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1857357" y="2000240"/>
            <a:ext cx="6600844" cy="1285884"/>
          </a:xfrm>
        </p:spPr>
        <p:txBody>
          <a:bodyPr/>
          <a:lstStyle/>
          <a:p>
            <a:r>
              <a:rPr lang="en-US" dirty="0" err="1" smtClean="0"/>
              <a:t>Omental</a:t>
            </a:r>
            <a:r>
              <a:rPr lang="en-US" dirty="0" smtClean="0"/>
              <a:t> bursa</a:t>
            </a:r>
          </a:p>
        </p:txBody>
      </p:sp>
      <p:sp>
        <p:nvSpPr>
          <p:cNvPr id="16387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239000" cy="655638"/>
          </a:xfrm>
        </p:spPr>
        <p:txBody>
          <a:bodyPr/>
          <a:lstStyle/>
          <a:p>
            <a:pPr algn="ctr" eaLnBrk="1" hangingPunct="1"/>
            <a:r>
              <a:rPr lang="en-US" sz="3500" smtClean="0"/>
              <a:t>Lesser sac (omental bursa)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071546"/>
            <a:ext cx="4286280" cy="5572164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It is a </a:t>
            </a:r>
            <a:r>
              <a:rPr lang="en-US" dirty="0" err="1" smtClean="0"/>
              <a:t>diverticulum</a:t>
            </a:r>
            <a:r>
              <a:rPr lang="en-US" dirty="0" smtClean="0"/>
              <a:t> of peritoneal cavity.</a:t>
            </a:r>
          </a:p>
          <a:p>
            <a:pPr eaLnBrk="1" hangingPunct="1"/>
            <a:r>
              <a:rPr lang="en-US" dirty="0" smtClean="0"/>
              <a:t>It is situated behind the stomach &amp; extends beyond the stomach</a:t>
            </a:r>
          </a:p>
          <a:p>
            <a:pPr eaLnBrk="1" hangingPunct="1"/>
            <a:r>
              <a:rPr lang="en-US" dirty="0" smtClean="0"/>
              <a:t>It acts as a bursa to allow expansion of stomach</a:t>
            </a:r>
          </a:p>
          <a:p>
            <a:pPr eaLnBrk="1" hangingPunct="1"/>
            <a:r>
              <a:rPr lang="en-US" dirty="0" smtClean="0"/>
              <a:t>It is closed on all side except at </a:t>
            </a:r>
            <a:r>
              <a:rPr lang="en-US" dirty="0" err="1" smtClean="0"/>
              <a:t>epiploic</a:t>
            </a:r>
            <a:r>
              <a:rPr lang="en-US" dirty="0" smtClean="0"/>
              <a:t> foramen through which communicate to greater sac</a:t>
            </a:r>
          </a:p>
        </p:txBody>
      </p:sp>
      <p:pic>
        <p:nvPicPr>
          <p:cNvPr id="4" name="Picture 2" descr="C:\Users\om\Pictures\url-6.jpg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4397642" y="1214422"/>
            <a:ext cx="4746358" cy="46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28600"/>
            <a:ext cx="7467600" cy="5794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500" smtClean="0"/>
              <a:t>Lesser sac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7232"/>
            <a:ext cx="4357686" cy="600076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600" b="1" i="1" dirty="0" smtClean="0"/>
              <a:t>Ant. wall -:</a:t>
            </a:r>
          </a:p>
          <a:p>
            <a:pPr eaLnBrk="1" hangingPunct="1"/>
            <a:endParaRPr lang="en-US" sz="2600" dirty="0" smtClean="0"/>
          </a:p>
          <a:p>
            <a:pPr eaLnBrk="1" hangingPunct="1"/>
            <a:r>
              <a:rPr lang="en-US" sz="2600" b="1" i="1" dirty="0" smtClean="0"/>
              <a:t>Post. wall -:</a:t>
            </a:r>
          </a:p>
          <a:p>
            <a:pPr eaLnBrk="1" hangingPunct="1"/>
            <a:endParaRPr lang="en-US" sz="2600" dirty="0" smtClean="0"/>
          </a:p>
        </p:txBody>
      </p:sp>
      <p:pic>
        <p:nvPicPr>
          <p:cNvPr id="4" name="Picture 2" descr="C:\Users\om\Pictures\url.jpg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245615" y="1000108"/>
            <a:ext cx="4898385" cy="512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7924800" cy="9397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Recesses of the lesser sac 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283" y="1285860"/>
            <a:ext cx="3900518" cy="4886340"/>
          </a:xfrm>
        </p:spPr>
        <p:txBody>
          <a:bodyPr/>
          <a:lstStyle/>
          <a:p>
            <a:r>
              <a:rPr lang="en-US" dirty="0" smtClean="0"/>
              <a:t>Lesser sac presents the following three recesses.</a:t>
            </a:r>
            <a:endParaRPr lang="en-I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00308"/>
            <a:ext cx="4341190" cy="371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85870" y="857232"/>
            <a:ext cx="4600973" cy="339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391400" cy="990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err="1" smtClean="0"/>
              <a:t>Epiploic</a:t>
            </a:r>
            <a:r>
              <a:rPr lang="en-US" dirty="0" smtClean="0"/>
              <a:t> foramen ( foramen of Winslow)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057400"/>
            <a:ext cx="8382000" cy="2895600"/>
          </a:xfrm>
        </p:spPr>
        <p:txBody>
          <a:bodyPr/>
          <a:lstStyle/>
          <a:p>
            <a:pPr eaLnBrk="1" hangingPunct="1"/>
            <a:r>
              <a:rPr lang="en-US" smtClean="0"/>
              <a:t>It is a vertical slit like opening through which lesser sac communicate with greater sac.</a:t>
            </a:r>
          </a:p>
          <a:p>
            <a:pPr eaLnBrk="1" hangingPunct="1"/>
            <a:r>
              <a:rPr lang="en-US" smtClean="0"/>
              <a:t>It is situated behind the right free margin of lesser omentum at the level of the 12</a:t>
            </a:r>
            <a:r>
              <a:rPr lang="en-US" baseline="30000" smtClean="0"/>
              <a:t>th</a:t>
            </a:r>
            <a:r>
              <a:rPr lang="en-US" smtClean="0"/>
              <a:t> thoracic vertebra.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descr="Pink tissue paper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r-SA"/>
          </a:p>
        </p:txBody>
      </p:sp>
      <p:pic>
        <p:nvPicPr>
          <p:cNvPr id="233516" name="Picture 44" descr="بدون عنوان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4536"/>
          <a:stretch>
            <a:fillRect/>
          </a:stretch>
        </p:blipFill>
        <p:spPr bwMode="auto">
          <a:xfrm>
            <a:off x="211138" y="204788"/>
            <a:ext cx="5656262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517" name="Freeform 45"/>
          <p:cNvSpPr>
            <a:spLocks/>
          </p:cNvSpPr>
          <p:nvPr/>
        </p:nvSpPr>
        <p:spPr bwMode="auto">
          <a:xfrm>
            <a:off x="755650" y="3571875"/>
            <a:ext cx="4464050" cy="1588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3518" name="Freeform 46"/>
          <p:cNvSpPr>
            <a:spLocks/>
          </p:cNvSpPr>
          <p:nvPr/>
        </p:nvSpPr>
        <p:spPr bwMode="auto">
          <a:xfrm>
            <a:off x="755650" y="4525965"/>
            <a:ext cx="4464050" cy="1587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3519" name="Oval 47"/>
          <p:cNvSpPr>
            <a:spLocks noChangeArrowheads="1"/>
          </p:cNvSpPr>
          <p:nvPr/>
        </p:nvSpPr>
        <p:spPr bwMode="auto">
          <a:xfrm>
            <a:off x="2773363" y="836613"/>
            <a:ext cx="214312" cy="215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20" name="Oval 48"/>
          <p:cNvSpPr>
            <a:spLocks noChangeArrowheads="1"/>
          </p:cNvSpPr>
          <p:nvPr/>
        </p:nvSpPr>
        <p:spPr bwMode="auto">
          <a:xfrm>
            <a:off x="2771776" y="6021388"/>
            <a:ext cx="214313" cy="215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21" name="Oval 49"/>
          <p:cNvSpPr>
            <a:spLocks noChangeArrowheads="1"/>
          </p:cNvSpPr>
          <p:nvPr/>
        </p:nvSpPr>
        <p:spPr bwMode="auto">
          <a:xfrm>
            <a:off x="2771775" y="3429000"/>
            <a:ext cx="220663" cy="2159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22" name="Freeform 50"/>
          <p:cNvSpPr>
            <a:spLocks/>
          </p:cNvSpPr>
          <p:nvPr/>
        </p:nvSpPr>
        <p:spPr bwMode="auto">
          <a:xfrm>
            <a:off x="757238" y="4003675"/>
            <a:ext cx="4464050" cy="1588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solidFill>
            <a:srgbClr val="00FF00"/>
          </a:solidFill>
          <a:ln w="920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3523" name="Freeform 51"/>
          <p:cNvSpPr>
            <a:spLocks/>
          </p:cNvSpPr>
          <p:nvPr/>
        </p:nvSpPr>
        <p:spPr bwMode="auto">
          <a:xfrm>
            <a:off x="755650" y="4886325"/>
            <a:ext cx="4464050" cy="1588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solidFill>
            <a:srgbClr val="00FF00"/>
          </a:solidFill>
          <a:ln w="920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3524" name="Oval 52"/>
          <p:cNvSpPr>
            <a:spLocks noChangeArrowheads="1"/>
          </p:cNvSpPr>
          <p:nvPr/>
        </p:nvSpPr>
        <p:spPr bwMode="auto">
          <a:xfrm>
            <a:off x="3998914" y="3860800"/>
            <a:ext cx="21272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25" name="Oval 53"/>
          <p:cNvSpPr>
            <a:spLocks noChangeArrowheads="1"/>
          </p:cNvSpPr>
          <p:nvPr/>
        </p:nvSpPr>
        <p:spPr bwMode="auto">
          <a:xfrm>
            <a:off x="1692275" y="38608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26" name="Oval 54"/>
          <p:cNvSpPr>
            <a:spLocks noChangeArrowheads="1"/>
          </p:cNvSpPr>
          <p:nvPr/>
        </p:nvSpPr>
        <p:spPr bwMode="auto">
          <a:xfrm>
            <a:off x="3995738" y="436562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27" name="Oval 55"/>
          <p:cNvSpPr>
            <a:spLocks noChangeArrowheads="1"/>
          </p:cNvSpPr>
          <p:nvPr/>
        </p:nvSpPr>
        <p:spPr bwMode="auto">
          <a:xfrm>
            <a:off x="1619251" y="4365625"/>
            <a:ext cx="219075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28" name="Text Box 56"/>
          <p:cNvSpPr txBox="1">
            <a:spLocks noChangeArrowheads="1"/>
          </p:cNvSpPr>
          <p:nvPr/>
        </p:nvSpPr>
        <p:spPr bwMode="auto">
          <a:xfrm>
            <a:off x="179389" y="6308727"/>
            <a:ext cx="2808287" cy="4619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The body planes </a:t>
            </a:r>
          </a:p>
        </p:txBody>
      </p:sp>
      <p:sp>
        <p:nvSpPr>
          <p:cNvPr id="233529" name="Text Box 57"/>
          <p:cNvSpPr txBox="1">
            <a:spLocks noChangeArrowheads="1"/>
          </p:cNvSpPr>
          <p:nvPr/>
        </p:nvSpPr>
        <p:spPr bwMode="auto">
          <a:xfrm>
            <a:off x="5856289" y="44451"/>
            <a:ext cx="3036887" cy="3416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The </a:t>
            </a:r>
            <a:r>
              <a:rPr lang="en-US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transpyloric plane</a:t>
            </a:r>
          </a:p>
        </p:txBody>
      </p:sp>
      <p:sp>
        <p:nvSpPr>
          <p:cNvPr id="233530" name="Text Box 58"/>
          <p:cNvSpPr txBox="1">
            <a:spLocks noChangeArrowheads="1"/>
          </p:cNvSpPr>
          <p:nvPr/>
        </p:nvSpPr>
        <p:spPr bwMode="auto">
          <a:xfrm>
            <a:off x="6021388" y="1935163"/>
            <a:ext cx="2571538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The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subcostal plane</a:t>
            </a:r>
          </a:p>
        </p:txBody>
      </p:sp>
      <p:sp>
        <p:nvSpPr>
          <p:cNvPr id="233531" name="Text Box 59"/>
          <p:cNvSpPr txBox="1">
            <a:spLocks noChangeArrowheads="1"/>
          </p:cNvSpPr>
          <p:nvPr/>
        </p:nvSpPr>
        <p:spPr bwMode="auto">
          <a:xfrm>
            <a:off x="5651501" y="3073400"/>
            <a:ext cx="3238500" cy="341632"/>
          </a:xfrm>
          <a:prstGeom prst="rect">
            <a:avLst/>
          </a:prstGeom>
          <a:solidFill>
            <a:srgbClr val="CC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The </a:t>
            </a:r>
            <a:r>
              <a:rPr lang="en-US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transumbilical</a:t>
            </a:r>
            <a:r>
              <a:rPr lang="en-US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  <a:r>
              <a:rPr lang="en-US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plane</a:t>
            </a:r>
          </a:p>
        </p:txBody>
      </p:sp>
      <p:sp>
        <p:nvSpPr>
          <p:cNvPr id="233532" name="Text Box 60"/>
          <p:cNvSpPr txBox="1">
            <a:spLocks noChangeArrowheads="1"/>
          </p:cNvSpPr>
          <p:nvPr/>
        </p:nvSpPr>
        <p:spPr bwMode="auto">
          <a:xfrm>
            <a:off x="5651501" y="4184650"/>
            <a:ext cx="3317875" cy="369332"/>
          </a:xfrm>
          <a:prstGeom prst="rect">
            <a:avLst/>
          </a:prstGeom>
          <a:solidFill>
            <a:srgbClr val="CC00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The intertubercular plane</a:t>
            </a:r>
          </a:p>
        </p:txBody>
      </p:sp>
      <p:sp>
        <p:nvSpPr>
          <p:cNvPr id="233533" name="Text Box 61"/>
          <p:cNvSpPr txBox="1">
            <a:spLocks noChangeArrowheads="1"/>
          </p:cNvSpPr>
          <p:nvPr/>
        </p:nvSpPr>
        <p:spPr bwMode="auto">
          <a:xfrm>
            <a:off x="6494463" y="836613"/>
            <a:ext cx="1810111" cy="2862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 midway between</a:t>
            </a:r>
          </a:p>
        </p:txBody>
      </p:sp>
      <p:sp>
        <p:nvSpPr>
          <p:cNvPr id="233534" name="Text Box 62"/>
          <p:cNvSpPr txBox="1">
            <a:spLocks noChangeArrowheads="1"/>
          </p:cNvSpPr>
          <p:nvPr/>
        </p:nvSpPr>
        <p:spPr bwMode="auto">
          <a:xfrm>
            <a:off x="6132513" y="1196975"/>
            <a:ext cx="2683748" cy="3139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600" b="1" dirty="0">
                <a:cs typeface="Arial" pitchFamily="34" charset="0"/>
              </a:rPr>
              <a:t>The </a:t>
            </a:r>
            <a:r>
              <a:rPr 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s</a:t>
            </a:r>
            <a:r>
              <a:rPr lang="en-US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uprasternal notch</a:t>
            </a:r>
          </a:p>
        </p:txBody>
      </p:sp>
      <p:sp>
        <p:nvSpPr>
          <p:cNvPr id="233535" name="Text Box 63"/>
          <p:cNvSpPr txBox="1">
            <a:spLocks noChangeArrowheads="1"/>
          </p:cNvSpPr>
          <p:nvPr/>
        </p:nvSpPr>
        <p:spPr bwMode="auto">
          <a:xfrm>
            <a:off x="6143625" y="1568450"/>
            <a:ext cx="2640466" cy="3139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600" b="1" dirty="0">
                <a:solidFill>
                  <a:schemeClr val="accent2"/>
                </a:solidFill>
                <a:cs typeface="Arial" pitchFamily="34" charset="0"/>
              </a:rPr>
              <a:t>&amp; </a:t>
            </a:r>
            <a:r>
              <a:rPr lang="en-US" sz="1600" b="1" dirty="0">
                <a:cs typeface="Arial" pitchFamily="34" charset="0"/>
              </a:rPr>
              <a:t>The</a:t>
            </a:r>
            <a:r>
              <a:rPr lang="en-US" sz="1600" b="1" dirty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symphysis pubis</a:t>
            </a:r>
          </a:p>
        </p:txBody>
      </p:sp>
      <p:sp>
        <p:nvSpPr>
          <p:cNvPr id="233536" name="Text Box 64"/>
          <p:cNvSpPr txBox="1">
            <a:spLocks noChangeArrowheads="1"/>
          </p:cNvSpPr>
          <p:nvPr/>
        </p:nvSpPr>
        <p:spPr bwMode="auto">
          <a:xfrm>
            <a:off x="5722938" y="2359026"/>
            <a:ext cx="3313112" cy="4801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bg2"/>
                </a:solidFill>
              </a:rPr>
              <a:t>It is </a:t>
            </a:r>
            <a:r>
              <a:rPr lang="en-US" sz="1400" b="1" dirty="0">
                <a:solidFill>
                  <a:srgbClr val="0000FF"/>
                </a:solidFill>
              </a:rPr>
              <a:t>a transverse line</a:t>
            </a:r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sz="1400" b="1" dirty="0"/>
              <a:t>drawn between </a:t>
            </a:r>
          </a:p>
        </p:txBody>
      </p:sp>
      <p:sp>
        <p:nvSpPr>
          <p:cNvPr id="233538" name="Text Box 66"/>
          <p:cNvSpPr txBox="1">
            <a:spLocks noChangeArrowheads="1"/>
          </p:cNvSpPr>
          <p:nvPr/>
        </p:nvSpPr>
        <p:spPr bwMode="auto">
          <a:xfrm>
            <a:off x="5435600" y="5014914"/>
            <a:ext cx="3708400" cy="53553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600" b="1" dirty="0">
                <a:solidFill>
                  <a:schemeClr val="bg2"/>
                </a:solidFill>
                <a:cs typeface="Arial" pitchFamily="34" charset="0"/>
              </a:rPr>
              <a:t>the</a:t>
            </a:r>
            <a:r>
              <a:rPr lang="en-US" sz="1600" b="1" dirty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2</a:t>
            </a:r>
            <a:r>
              <a:rPr lang="en-US" sz="1600" b="1" dirty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tubercles </a:t>
            </a:r>
            <a:r>
              <a:rPr lang="en-US" sz="1600" b="1" dirty="0">
                <a:cs typeface="Arial" pitchFamily="34" charset="0"/>
              </a:rPr>
              <a:t>of the2 </a:t>
            </a: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iliac crests</a:t>
            </a:r>
          </a:p>
        </p:txBody>
      </p:sp>
      <p:sp>
        <p:nvSpPr>
          <p:cNvPr id="233539" name="Text Box 67"/>
          <p:cNvSpPr txBox="1">
            <a:spLocks noChangeArrowheads="1"/>
          </p:cNvSpPr>
          <p:nvPr/>
        </p:nvSpPr>
        <p:spPr bwMode="auto">
          <a:xfrm>
            <a:off x="5626101" y="2719388"/>
            <a:ext cx="3684022" cy="2862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the</a:t>
            </a:r>
            <a:r>
              <a:rPr lang="en-US" sz="1400" b="1" dirty="0">
                <a:cs typeface="Arial" pitchFamily="34" charset="0"/>
              </a:rPr>
              <a:t> lowest points of the costal margin</a:t>
            </a:r>
          </a:p>
        </p:txBody>
      </p:sp>
      <p:sp>
        <p:nvSpPr>
          <p:cNvPr id="233540" name="Text Box 68"/>
          <p:cNvSpPr txBox="1">
            <a:spLocks noChangeArrowheads="1"/>
          </p:cNvSpPr>
          <p:nvPr/>
        </p:nvSpPr>
        <p:spPr bwMode="auto">
          <a:xfrm>
            <a:off x="5643571" y="3500440"/>
            <a:ext cx="3394068" cy="4801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/>
              <a:t>It is a transverse line </a:t>
            </a:r>
            <a:r>
              <a:rPr lang="en-US" sz="1400" b="1" dirty="0" smtClean="0"/>
              <a:t>that passes thru umbilicus</a:t>
            </a:r>
            <a:endParaRPr lang="en-US" sz="1400" b="1" dirty="0"/>
          </a:p>
        </p:txBody>
      </p:sp>
      <p:sp>
        <p:nvSpPr>
          <p:cNvPr id="233541" name="Oval 69"/>
          <p:cNvSpPr>
            <a:spLocks noChangeArrowheads="1"/>
          </p:cNvSpPr>
          <p:nvPr/>
        </p:nvSpPr>
        <p:spPr bwMode="auto">
          <a:xfrm>
            <a:off x="4211638" y="4724400"/>
            <a:ext cx="215900" cy="2174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42" name="Oval 70"/>
          <p:cNvSpPr>
            <a:spLocks noChangeArrowheads="1"/>
          </p:cNvSpPr>
          <p:nvPr/>
        </p:nvSpPr>
        <p:spPr bwMode="auto">
          <a:xfrm>
            <a:off x="1331913" y="4724400"/>
            <a:ext cx="215900" cy="21748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43" name="Text Box 71"/>
          <p:cNvSpPr txBox="1">
            <a:spLocks noChangeArrowheads="1"/>
          </p:cNvSpPr>
          <p:nvPr/>
        </p:nvSpPr>
        <p:spPr bwMode="auto">
          <a:xfrm>
            <a:off x="5929323" y="4643447"/>
            <a:ext cx="3214678" cy="4801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b="1" dirty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 transverse line</a:t>
            </a:r>
            <a:r>
              <a:rPr lang="en-US" sz="14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1400" b="1" dirty="0">
                <a:cs typeface="Arial" pitchFamily="34" charset="0"/>
              </a:rPr>
              <a:t>drawn between </a:t>
            </a:r>
          </a:p>
        </p:txBody>
      </p:sp>
      <p:sp>
        <p:nvSpPr>
          <p:cNvPr id="233544" name="Freeform 72"/>
          <p:cNvSpPr>
            <a:spLocks/>
          </p:cNvSpPr>
          <p:nvPr/>
        </p:nvSpPr>
        <p:spPr bwMode="auto">
          <a:xfrm rot="5400000">
            <a:off x="754857" y="2996408"/>
            <a:ext cx="5834062" cy="73025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3545" name="Freeform 73"/>
          <p:cNvSpPr>
            <a:spLocks/>
          </p:cNvSpPr>
          <p:nvPr/>
        </p:nvSpPr>
        <p:spPr bwMode="auto">
          <a:xfrm rot="16200000" flipH="1">
            <a:off x="-865980" y="3032921"/>
            <a:ext cx="5907087" cy="73025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3546" name="Oval 74"/>
          <p:cNvSpPr>
            <a:spLocks noChangeArrowheads="1"/>
          </p:cNvSpPr>
          <p:nvPr/>
        </p:nvSpPr>
        <p:spPr bwMode="auto">
          <a:xfrm>
            <a:off x="3636963" y="620713"/>
            <a:ext cx="214312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47" name="Oval 75"/>
          <p:cNvSpPr>
            <a:spLocks noChangeArrowheads="1"/>
          </p:cNvSpPr>
          <p:nvPr/>
        </p:nvSpPr>
        <p:spPr bwMode="auto">
          <a:xfrm>
            <a:off x="3565526" y="5589588"/>
            <a:ext cx="214313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48" name="Oval 76"/>
          <p:cNvSpPr>
            <a:spLocks noChangeArrowheads="1"/>
          </p:cNvSpPr>
          <p:nvPr/>
        </p:nvSpPr>
        <p:spPr bwMode="auto">
          <a:xfrm>
            <a:off x="1908176" y="5518150"/>
            <a:ext cx="214313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49" name="Oval 77"/>
          <p:cNvSpPr>
            <a:spLocks noChangeArrowheads="1"/>
          </p:cNvSpPr>
          <p:nvPr/>
        </p:nvSpPr>
        <p:spPr bwMode="auto">
          <a:xfrm>
            <a:off x="1908175" y="620715"/>
            <a:ext cx="215900" cy="217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33550" name="Text Box 78"/>
          <p:cNvSpPr txBox="1">
            <a:spLocks noChangeArrowheads="1"/>
          </p:cNvSpPr>
          <p:nvPr/>
        </p:nvSpPr>
        <p:spPr bwMode="auto">
          <a:xfrm>
            <a:off x="5568950" y="5500703"/>
            <a:ext cx="3575050" cy="3416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The 2 lateral vertical planes</a:t>
            </a:r>
          </a:p>
        </p:txBody>
      </p:sp>
      <p:sp>
        <p:nvSpPr>
          <p:cNvPr id="233551" name="Text Box 79"/>
          <p:cNvSpPr txBox="1">
            <a:spLocks noChangeArrowheads="1"/>
          </p:cNvSpPr>
          <p:nvPr/>
        </p:nvSpPr>
        <p:spPr bwMode="auto">
          <a:xfrm>
            <a:off x="6342064" y="5805488"/>
            <a:ext cx="2752677" cy="2862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 b="1" dirty="0">
                <a:solidFill>
                  <a:schemeClr val="bg2"/>
                </a:solidFill>
                <a:cs typeface="Arial" pitchFamily="34" charset="0"/>
              </a:rPr>
              <a:t> A</a:t>
            </a:r>
            <a:r>
              <a:rPr lang="en-US" sz="1400" b="1" dirty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vertical line</a:t>
            </a:r>
            <a:r>
              <a:rPr lang="en-US" sz="1400" b="1" dirty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cs typeface="Arial" pitchFamily="34" charset="0"/>
              </a:rPr>
              <a:t>drawn from </a:t>
            </a:r>
          </a:p>
        </p:txBody>
      </p:sp>
      <p:sp>
        <p:nvSpPr>
          <p:cNvPr id="233552" name="Text Box 80"/>
          <p:cNvSpPr txBox="1">
            <a:spLocks noChangeArrowheads="1"/>
          </p:cNvSpPr>
          <p:nvPr/>
        </p:nvSpPr>
        <p:spPr bwMode="auto">
          <a:xfrm>
            <a:off x="6400801" y="6529388"/>
            <a:ext cx="2515432" cy="2862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 b="1" dirty="0">
                <a:solidFill>
                  <a:schemeClr val="bg2"/>
                </a:solidFill>
                <a:cs typeface="Arial" pitchFamily="34" charset="0"/>
              </a:rPr>
              <a:t> to the </a:t>
            </a:r>
            <a:r>
              <a:rPr lang="en-US" sz="14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midinguinal</a:t>
            </a:r>
            <a:r>
              <a:rPr 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point</a:t>
            </a:r>
          </a:p>
        </p:txBody>
      </p:sp>
      <p:sp>
        <p:nvSpPr>
          <p:cNvPr id="233553" name="Text Box 81"/>
          <p:cNvSpPr txBox="1">
            <a:spLocks noChangeArrowheads="1"/>
          </p:cNvSpPr>
          <p:nvPr/>
        </p:nvSpPr>
        <p:spPr bwMode="auto">
          <a:xfrm>
            <a:off x="6334125" y="6140451"/>
            <a:ext cx="2754280" cy="313932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600" b="1" dirty="0">
                <a:solidFill>
                  <a:schemeClr val="bg2"/>
                </a:solidFill>
                <a:cs typeface="Arial" pitchFamily="34" charset="0"/>
              </a:rPr>
              <a:t>the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midclavicular point</a:t>
            </a:r>
            <a:r>
              <a:rPr lang="en-US" sz="1600" b="1" dirty="0">
                <a:solidFill>
                  <a:schemeClr val="accent2"/>
                </a:solidFill>
                <a:cs typeface="Arial" pitchFamily="34" charset="0"/>
              </a:rPr>
              <a:t> </a:t>
            </a:r>
            <a:endParaRPr lang="en-US" sz="16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233554" name="Text Box 82"/>
          <p:cNvSpPr txBox="1">
            <a:spLocks noChangeArrowheads="1"/>
          </p:cNvSpPr>
          <p:nvPr/>
        </p:nvSpPr>
        <p:spPr bwMode="auto">
          <a:xfrm>
            <a:off x="5795963" y="476252"/>
            <a:ext cx="3097212" cy="5355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>
                <a:solidFill>
                  <a:schemeClr val="accent2"/>
                </a:solidFill>
              </a:rPr>
              <a:t>It is </a:t>
            </a:r>
            <a:r>
              <a:rPr lang="en-US" sz="1600" b="1">
                <a:solidFill>
                  <a:srgbClr val="FF00FF"/>
                </a:solidFill>
              </a:rPr>
              <a:t>a transverse line</a:t>
            </a:r>
            <a:r>
              <a:rPr lang="en-US" sz="1600" b="1">
                <a:solidFill>
                  <a:schemeClr val="accent2"/>
                </a:solidFill>
              </a:rPr>
              <a:t> drawn </a:t>
            </a:r>
            <a:endParaRPr lang="en-US" sz="1600" b="1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3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3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3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3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3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3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3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3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33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3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23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33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3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23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33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3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3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23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23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23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233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000" fill="hold"/>
                                        <p:tgtEl>
                                          <p:spTgt spid="23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233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23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233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23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000" fill="hold"/>
                                        <p:tgtEl>
                                          <p:spTgt spid="23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 fill="hold"/>
                                        <p:tgtEl>
                                          <p:spTgt spid="23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233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8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23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233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23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23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23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9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23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1000" fill="hold"/>
                                        <p:tgtEl>
                                          <p:spTgt spid="23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23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23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23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7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000" fill="hold"/>
                                        <p:tgtEl>
                                          <p:spTgt spid="23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000" fill="hold"/>
                                        <p:tgtEl>
                                          <p:spTgt spid="23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23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0" dur="500"/>
                                        <p:tgtEl>
                                          <p:spTgt spid="23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23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23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0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1000" fill="hold"/>
                                        <p:tgtEl>
                                          <p:spTgt spid="23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3" dur="1000" fill="hold"/>
                                        <p:tgtEl>
                                          <p:spTgt spid="23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8" dur="500"/>
                                        <p:tgtEl>
                                          <p:spTgt spid="23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3" dur="500"/>
                                        <p:tgtEl>
                                          <p:spTgt spid="23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6" dur="500"/>
                                        <p:tgtEl>
                                          <p:spTgt spid="233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8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9" dur="1000" fill="hold"/>
                                        <p:tgtEl>
                                          <p:spTgt spid="23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1" dur="1000" fill="hold"/>
                                        <p:tgtEl>
                                          <p:spTgt spid="23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6" dur="500"/>
                                        <p:tgtEl>
                                          <p:spTgt spid="23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517" grpId="0" animBg="1"/>
      <p:bldP spid="233517" grpId="1" animBg="1"/>
      <p:bldP spid="233518" grpId="0" animBg="1"/>
      <p:bldP spid="233518" grpId="1" animBg="1"/>
      <p:bldP spid="233519" grpId="0" animBg="1"/>
      <p:bldP spid="233519" grpId="1" animBg="1"/>
      <p:bldP spid="233520" grpId="0" animBg="1"/>
      <p:bldP spid="233520" grpId="1" animBg="1"/>
      <p:bldP spid="233521" grpId="0" animBg="1"/>
      <p:bldP spid="233521" grpId="1" animBg="1"/>
      <p:bldP spid="233522" grpId="0" animBg="1"/>
      <p:bldP spid="233522" grpId="1" animBg="1"/>
      <p:bldP spid="233523" grpId="0" animBg="1"/>
      <p:bldP spid="233523" grpId="1" animBg="1"/>
      <p:bldP spid="233524" grpId="0" animBg="1"/>
      <p:bldP spid="233524" grpId="1" animBg="1"/>
      <p:bldP spid="233525" grpId="0" animBg="1"/>
      <p:bldP spid="233525" grpId="1" animBg="1"/>
      <p:bldP spid="233526" grpId="0" animBg="1"/>
      <p:bldP spid="233526" grpId="1" animBg="1"/>
      <p:bldP spid="233527" grpId="0" animBg="1"/>
      <p:bldP spid="233527" grpId="1" animBg="1"/>
      <p:bldP spid="233529" grpId="0" animBg="1"/>
      <p:bldP spid="233529" grpId="1" animBg="1"/>
      <p:bldP spid="233530" grpId="0" animBg="1"/>
      <p:bldP spid="233530" grpId="1" animBg="1"/>
      <p:bldP spid="233531" grpId="0" animBg="1"/>
      <p:bldP spid="233531" grpId="1" animBg="1"/>
      <p:bldP spid="233532" grpId="0" animBg="1"/>
      <p:bldP spid="233532" grpId="1" animBg="1"/>
      <p:bldP spid="233533" grpId="0" animBg="1"/>
      <p:bldP spid="233533" grpId="1" animBg="1"/>
      <p:bldP spid="233534" grpId="0" animBg="1"/>
      <p:bldP spid="233534" grpId="1" animBg="1"/>
      <p:bldP spid="233535" grpId="0" animBg="1"/>
      <p:bldP spid="233535" grpId="1" animBg="1"/>
      <p:bldP spid="233536" grpId="0" animBg="1"/>
      <p:bldP spid="233536" grpId="1" animBg="1"/>
      <p:bldP spid="233538" grpId="0" animBg="1"/>
      <p:bldP spid="233538" grpId="1" animBg="1"/>
      <p:bldP spid="233539" grpId="0" animBg="1"/>
      <p:bldP spid="233539" grpId="1" animBg="1"/>
      <p:bldP spid="233540" grpId="0" animBg="1"/>
      <p:bldP spid="233540" grpId="1" animBg="1"/>
      <p:bldP spid="233541" grpId="0" animBg="1"/>
      <p:bldP spid="233541" grpId="1" animBg="1"/>
      <p:bldP spid="233542" grpId="0" animBg="1"/>
      <p:bldP spid="233542" grpId="1" animBg="1"/>
      <p:bldP spid="233543" grpId="0" animBg="1"/>
      <p:bldP spid="233543" grpId="1" animBg="1"/>
      <p:bldP spid="233544" grpId="0" animBg="1"/>
      <p:bldP spid="233544" grpId="1" animBg="1"/>
      <p:bldP spid="233545" grpId="0" animBg="1"/>
      <p:bldP spid="233545" grpId="1" animBg="1"/>
      <p:bldP spid="233546" grpId="0" animBg="1"/>
      <p:bldP spid="233546" grpId="1" animBg="1"/>
      <p:bldP spid="233547" grpId="0" animBg="1"/>
      <p:bldP spid="233547" grpId="1" animBg="1"/>
      <p:bldP spid="233548" grpId="0" animBg="1"/>
      <p:bldP spid="233548" grpId="1" animBg="1"/>
      <p:bldP spid="233549" grpId="0" animBg="1"/>
      <p:bldP spid="233549" grpId="1" animBg="1"/>
      <p:bldP spid="233550" grpId="0" animBg="1"/>
      <p:bldP spid="233550" grpId="1" animBg="1"/>
      <p:bldP spid="233551" grpId="0" animBg="1"/>
      <p:bldP spid="233551" grpId="1" animBg="1"/>
      <p:bldP spid="233552" grpId="0" animBg="1"/>
      <p:bldP spid="233552" grpId="1" animBg="1"/>
      <p:bldP spid="233553" grpId="0" animBg="1"/>
      <p:bldP spid="233553" grpId="1" animBg="1"/>
      <p:bldP spid="233554" grpId="0" animBg="1"/>
      <p:bldP spid="233554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152400"/>
            <a:ext cx="7543800" cy="731838"/>
          </a:xfrm>
        </p:spPr>
        <p:txBody>
          <a:bodyPr/>
          <a:lstStyle/>
          <a:p>
            <a:pPr algn="ctr" eaLnBrk="1" hangingPunct="1"/>
            <a:r>
              <a:rPr lang="en-US" smtClean="0"/>
              <a:t>Epiploic foramen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3429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b="1" i="1" smtClean="0"/>
              <a:t>Boundaries -: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600" b="1" i="1" smtClean="0"/>
              <a:t>Anteriorly -: </a:t>
            </a:r>
            <a:r>
              <a:rPr lang="en-US" sz="2600" smtClean="0"/>
              <a:t>Rt. free margin of lesser omentum containing portal vein, hepatic artery &amp; bile duct.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600" b="1" i="1" smtClean="0"/>
              <a:t>Posteriorly -:</a:t>
            </a:r>
            <a:r>
              <a:rPr lang="en-US" sz="2600" smtClean="0"/>
              <a:t> IVC, Rt, suprarenal gland &amp; 12</a:t>
            </a:r>
            <a:r>
              <a:rPr lang="en-US" sz="2600" b="1" baseline="30000" smtClean="0"/>
              <a:t>th</a:t>
            </a:r>
            <a:r>
              <a:rPr lang="en-US" sz="2600" smtClean="0"/>
              <a:t> thoracic vertebra</a:t>
            </a:r>
          </a:p>
        </p:txBody>
      </p:sp>
      <p:pic>
        <p:nvPicPr>
          <p:cNvPr id="112644" name="Picture 4" descr="IMG_0021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3505200" y="1905002"/>
            <a:ext cx="556260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Epiploic foramen.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1871665"/>
            <a:ext cx="3048000" cy="3995737"/>
          </a:xfrm>
        </p:spPr>
        <p:txBody>
          <a:bodyPr/>
          <a:lstStyle/>
          <a:p>
            <a:pPr eaLnBrk="1" hangingPunct="1"/>
            <a:r>
              <a:rPr lang="en-US" sz="2600" b="1" i="1" smtClean="0"/>
              <a:t>Boundaries -: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600" b="1" i="1" smtClean="0"/>
              <a:t>Superiorly -:</a:t>
            </a:r>
            <a:r>
              <a:rPr lang="en-US" sz="2600" smtClean="0"/>
              <a:t> Caudate lobe of the liver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600" b="1" i="1" smtClean="0"/>
              <a:t>Inferiorly -:</a:t>
            </a:r>
            <a:r>
              <a:rPr lang="en-US" sz="2600" smtClean="0"/>
              <a:t> First part of duodenum &amp; horizontal part of hepatic artery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22" y="1571612"/>
            <a:ext cx="5786478" cy="402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om\Pictures\tumblr_mcznc6qn5m1ro6uhzo1_500.jpg"/>
          <p:cNvPicPr>
            <a:picLocks noChangeAspect="1" noChangeArrowheads="1"/>
          </p:cNvPicPr>
          <p:nvPr/>
        </p:nvPicPr>
        <p:blipFill>
          <a:blip r:embed="rId2">
            <a:lum contrast="16000"/>
          </a:blip>
          <a:srcRect/>
          <a:stretch>
            <a:fillRect/>
          </a:stretch>
        </p:blipFill>
        <p:spPr bwMode="auto">
          <a:xfrm>
            <a:off x="147639" y="1066800"/>
            <a:ext cx="82327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anatomy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686700" cy="4759464"/>
          </a:xfrm>
        </p:spPr>
        <p:txBody>
          <a:bodyPr/>
          <a:lstStyle/>
          <a:p>
            <a:r>
              <a:rPr lang="en-US" dirty="0" smtClean="0"/>
              <a:t>Internal hernia – sometimes the loop of small intestine may </a:t>
            </a:r>
            <a:r>
              <a:rPr lang="en-US" dirty="0" err="1" smtClean="0"/>
              <a:t>herniate</a:t>
            </a:r>
            <a:r>
              <a:rPr lang="en-US" dirty="0" smtClean="0"/>
              <a:t> into the lesser sac through </a:t>
            </a:r>
            <a:r>
              <a:rPr lang="en-US" dirty="0" err="1" smtClean="0"/>
              <a:t>epiploic</a:t>
            </a:r>
            <a:r>
              <a:rPr lang="en-US" dirty="0" smtClean="0"/>
              <a:t> foramen , producing internal hernia.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8501090" cy="725470"/>
          </a:xfrm>
        </p:spPr>
        <p:txBody>
          <a:bodyPr>
            <a:normAutofit/>
          </a:bodyPr>
          <a:lstStyle/>
          <a:p>
            <a:r>
              <a:rPr lang="en-US" dirty="0" smtClean="0"/>
              <a:t>Pouch of </a:t>
            </a:r>
            <a:r>
              <a:rPr lang="en-US" dirty="0" err="1" smtClean="0"/>
              <a:t>douglas</a:t>
            </a:r>
            <a:r>
              <a:rPr lang="en-US" dirty="0" smtClean="0"/>
              <a:t> ( </a:t>
            </a:r>
            <a:r>
              <a:rPr lang="en-US" dirty="0" err="1" smtClean="0"/>
              <a:t>rectouterine</a:t>
            </a:r>
            <a:r>
              <a:rPr lang="en-US" dirty="0" smtClean="0"/>
              <a:t> pouch)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428736"/>
            <a:ext cx="3000364" cy="4743464"/>
          </a:xfrm>
        </p:spPr>
        <p:txBody>
          <a:bodyPr/>
          <a:lstStyle/>
          <a:p>
            <a:r>
              <a:rPr lang="en-US" dirty="0" smtClean="0"/>
              <a:t>Pouch of peritoneum situated between the rectum and uterus.</a:t>
            </a:r>
          </a:p>
          <a:p>
            <a:r>
              <a:rPr lang="en-US" dirty="0" smtClean="0"/>
              <a:t>Most dependent part of the peritoneal cavity in upright position.</a:t>
            </a:r>
            <a:endParaRPr lang="en-IN" dirty="0"/>
          </a:p>
        </p:txBody>
      </p:sp>
      <p:pic>
        <p:nvPicPr>
          <p:cNvPr id="5" name="Picture 6" descr="IMG_002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37978" y="1785926"/>
            <a:ext cx="5941484" cy="291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29684" cy="796908"/>
          </a:xfrm>
        </p:spPr>
        <p:txBody>
          <a:bodyPr/>
          <a:lstStyle/>
          <a:p>
            <a:r>
              <a:rPr lang="en-US" dirty="0" err="1" smtClean="0"/>
              <a:t>Hepatorenal</a:t>
            </a:r>
            <a:r>
              <a:rPr lang="en-US" dirty="0" smtClean="0"/>
              <a:t> and </a:t>
            </a:r>
            <a:r>
              <a:rPr lang="en-US" dirty="0" err="1" smtClean="0"/>
              <a:t>rectouterine</a:t>
            </a:r>
            <a:r>
              <a:rPr lang="en-US" dirty="0" smtClean="0"/>
              <a:t> pouch</a:t>
            </a:r>
            <a:endParaRPr lang="en-IN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15623" b="14075"/>
          <a:stretch>
            <a:fillRect/>
          </a:stretch>
        </p:blipFill>
        <p:spPr bwMode="auto">
          <a:xfrm>
            <a:off x="65245" y="1928802"/>
            <a:ext cx="890337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1" y="122238"/>
            <a:ext cx="7543800" cy="792162"/>
          </a:xfrm>
        </p:spPr>
        <p:txBody>
          <a:bodyPr/>
          <a:lstStyle/>
          <a:p>
            <a:pPr algn="ctr"/>
            <a:r>
              <a:rPr lang="en-US" smtClean="0"/>
              <a:t>Clinical Anatomy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8538"/>
            <a:ext cx="8229600" cy="5630862"/>
          </a:xfrm>
        </p:spPr>
        <p:txBody>
          <a:bodyPr/>
          <a:lstStyle/>
          <a:p>
            <a:r>
              <a:rPr lang="en-US" sz="2800" smtClean="0"/>
              <a:t>Excessive accumulation of fluid in the peritoneal cavity k/a </a:t>
            </a:r>
            <a:r>
              <a:rPr lang="en-US" sz="2800" b="1" i="1" smtClean="0"/>
              <a:t>ascities</a:t>
            </a:r>
          </a:p>
          <a:p>
            <a:endParaRPr lang="en-US" sz="2800" b="1" i="1" smtClean="0"/>
          </a:p>
          <a:p>
            <a:r>
              <a:rPr lang="en-US" sz="2800" b="1" i="1" smtClean="0"/>
              <a:t> </a:t>
            </a:r>
            <a:r>
              <a:rPr lang="en-US" sz="2800" smtClean="0"/>
              <a:t>Peritonitis – card-board rigidity</a:t>
            </a:r>
          </a:p>
          <a:p>
            <a:endParaRPr lang="en-US" sz="2800" smtClean="0"/>
          </a:p>
          <a:p>
            <a:r>
              <a:rPr lang="en-US" sz="2800" smtClean="0"/>
              <a:t>Pneumoperitoneum – due to perforation of stomach/intestine</a:t>
            </a:r>
          </a:p>
          <a:p>
            <a:endParaRPr lang="en-US" sz="2800" smtClean="0"/>
          </a:p>
          <a:p>
            <a:r>
              <a:rPr lang="en-US" sz="2800" smtClean="0"/>
              <a:t>Laparoscopy</a:t>
            </a:r>
          </a:p>
          <a:p>
            <a:endParaRPr lang="en-US" sz="2800" smtClean="0"/>
          </a:p>
          <a:p>
            <a:r>
              <a:rPr lang="en-US" sz="2800" smtClean="0"/>
              <a:t>Laparotomy </a:t>
            </a:r>
          </a:p>
          <a:p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bed cover\peritoniti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8399" y="2133600"/>
            <a:ext cx="6151659" cy="4191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52943" y="609600"/>
            <a:ext cx="277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Peritonitis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ll\Desktop\capt subarna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736096"/>
            <a:ext cx="4648200" cy="49695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649071"/>
            <a:ext cx="5976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Abdominal </a:t>
            </a:r>
            <a:r>
              <a:rPr lang="en-US" sz="3600" b="1" dirty="0" err="1" smtClean="0"/>
              <a:t>paracentesis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7086601" y="228600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Peritoneal fluid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ll\Desktop\capt subarna\images.jpg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489" y="1897380"/>
            <a:ext cx="6035511" cy="45034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457202"/>
            <a:ext cx="4685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Peritoneal dialysis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7033335" y="152400"/>
            <a:ext cx="2085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Peritoneal fluid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r-SA"/>
          </a:p>
        </p:txBody>
      </p:sp>
      <p:sp>
        <p:nvSpPr>
          <p:cNvPr id="240645" name="Freeform 5"/>
          <p:cNvSpPr>
            <a:spLocks/>
          </p:cNvSpPr>
          <p:nvPr/>
        </p:nvSpPr>
        <p:spPr bwMode="auto">
          <a:xfrm>
            <a:off x="479425" y="0"/>
            <a:ext cx="3949700" cy="5278438"/>
          </a:xfrm>
          <a:custGeom>
            <a:avLst/>
            <a:gdLst>
              <a:gd name="T0" fmla="*/ 2147483647 w 2488"/>
              <a:gd name="T1" fmla="*/ 2147483647 h 3325"/>
              <a:gd name="T2" fmla="*/ 2147483647 w 2488"/>
              <a:gd name="T3" fmla="*/ 2147483647 h 3325"/>
              <a:gd name="T4" fmla="*/ 2147483647 w 2488"/>
              <a:gd name="T5" fmla="*/ 2147483647 h 3325"/>
              <a:gd name="T6" fmla="*/ 2147483647 w 2488"/>
              <a:gd name="T7" fmla="*/ 2147483647 h 3325"/>
              <a:gd name="T8" fmla="*/ 2147483647 w 2488"/>
              <a:gd name="T9" fmla="*/ 2147483647 h 3325"/>
              <a:gd name="T10" fmla="*/ 2147483647 w 2488"/>
              <a:gd name="T11" fmla="*/ 2147483647 h 3325"/>
              <a:gd name="T12" fmla="*/ 2147483647 w 2488"/>
              <a:gd name="T13" fmla="*/ 2147483647 h 3325"/>
              <a:gd name="T14" fmla="*/ 2147483647 w 2488"/>
              <a:gd name="T15" fmla="*/ 2147483647 h 3325"/>
              <a:gd name="T16" fmla="*/ 2147483647 w 2488"/>
              <a:gd name="T17" fmla="*/ 2147483647 h 3325"/>
              <a:gd name="T18" fmla="*/ 2147483647 w 2488"/>
              <a:gd name="T19" fmla="*/ 2147483647 h 3325"/>
              <a:gd name="T20" fmla="*/ 2147483647 w 2488"/>
              <a:gd name="T21" fmla="*/ 2147483647 h 3325"/>
              <a:gd name="T22" fmla="*/ 2147483647 w 2488"/>
              <a:gd name="T23" fmla="*/ 2147483647 h 3325"/>
              <a:gd name="T24" fmla="*/ 2147483647 w 2488"/>
              <a:gd name="T25" fmla="*/ 2147483647 h 3325"/>
              <a:gd name="T26" fmla="*/ 2147483647 w 2488"/>
              <a:gd name="T27" fmla="*/ 2147483647 h 3325"/>
              <a:gd name="T28" fmla="*/ 2147483647 w 2488"/>
              <a:gd name="T29" fmla="*/ 2147483647 h 3325"/>
              <a:gd name="T30" fmla="*/ 2147483647 w 2488"/>
              <a:gd name="T31" fmla="*/ 2147483647 h 3325"/>
              <a:gd name="T32" fmla="*/ 2147483647 w 2488"/>
              <a:gd name="T33" fmla="*/ 2147483647 h 3325"/>
              <a:gd name="T34" fmla="*/ 2147483647 w 2488"/>
              <a:gd name="T35" fmla="*/ 2147483647 h 3325"/>
              <a:gd name="T36" fmla="*/ 2147483647 w 2488"/>
              <a:gd name="T37" fmla="*/ 2147483647 h 3325"/>
              <a:gd name="T38" fmla="*/ 2147483647 w 2488"/>
              <a:gd name="T39" fmla="*/ 2147483647 h 3325"/>
              <a:gd name="T40" fmla="*/ 2147483647 w 2488"/>
              <a:gd name="T41" fmla="*/ 2147483647 h 3325"/>
              <a:gd name="T42" fmla="*/ 2147483647 w 2488"/>
              <a:gd name="T43" fmla="*/ 2147483647 h 3325"/>
              <a:gd name="T44" fmla="*/ 2147483647 w 2488"/>
              <a:gd name="T45" fmla="*/ 2147483647 h 3325"/>
              <a:gd name="T46" fmla="*/ 2147483647 w 2488"/>
              <a:gd name="T47" fmla="*/ 2147483647 h 3325"/>
              <a:gd name="T48" fmla="*/ 2147483647 w 2488"/>
              <a:gd name="T49" fmla="*/ 2147483647 h 3325"/>
              <a:gd name="T50" fmla="*/ 2147483647 w 2488"/>
              <a:gd name="T51" fmla="*/ 2147483647 h 33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88"/>
              <a:gd name="T79" fmla="*/ 0 h 3325"/>
              <a:gd name="T80" fmla="*/ 2488 w 2488"/>
              <a:gd name="T81" fmla="*/ 3325 h 332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88" h="3325">
                <a:moveTo>
                  <a:pt x="159" y="75"/>
                </a:moveTo>
                <a:cubicBezTo>
                  <a:pt x="121" y="150"/>
                  <a:pt x="129" y="286"/>
                  <a:pt x="159" y="528"/>
                </a:cubicBezTo>
                <a:cubicBezTo>
                  <a:pt x="189" y="770"/>
                  <a:pt x="318" y="1254"/>
                  <a:pt x="341" y="1526"/>
                </a:cubicBezTo>
                <a:cubicBezTo>
                  <a:pt x="364" y="1798"/>
                  <a:pt x="325" y="1942"/>
                  <a:pt x="295" y="2161"/>
                </a:cubicBezTo>
                <a:cubicBezTo>
                  <a:pt x="265" y="2380"/>
                  <a:pt x="204" y="2661"/>
                  <a:pt x="159" y="2842"/>
                </a:cubicBezTo>
                <a:cubicBezTo>
                  <a:pt x="114" y="3023"/>
                  <a:pt x="0" y="3175"/>
                  <a:pt x="23" y="3250"/>
                </a:cubicBezTo>
                <a:cubicBezTo>
                  <a:pt x="46" y="3325"/>
                  <a:pt x="136" y="3288"/>
                  <a:pt x="295" y="3295"/>
                </a:cubicBezTo>
                <a:cubicBezTo>
                  <a:pt x="454" y="3302"/>
                  <a:pt x="742" y="3295"/>
                  <a:pt x="976" y="3295"/>
                </a:cubicBezTo>
                <a:cubicBezTo>
                  <a:pt x="1210" y="3295"/>
                  <a:pt x="1467" y="3295"/>
                  <a:pt x="1701" y="3295"/>
                </a:cubicBezTo>
                <a:cubicBezTo>
                  <a:pt x="1935" y="3295"/>
                  <a:pt x="2276" y="3325"/>
                  <a:pt x="2382" y="3295"/>
                </a:cubicBezTo>
                <a:cubicBezTo>
                  <a:pt x="2488" y="3265"/>
                  <a:pt x="2344" y="3189"/>
                  <a:pt x="2336" y="3114"/>
                </a:cubicBezTo>
                <a:cubicBezTo>
                  <a:pt x="2328" y="3039"/>
                  <a:pt x="2351" y="2933"/>
                  <a:pt x="2336" y="2842"/>
                </a:cubicBezTo>
                <a:cubicBezTo>
                  <a:pt x="2321" y="2751"/>
                  <a:pt x="2269" y="2668"/>
                  <a:pt x="2246" y="2570"/>
                </a:cubicBezTo>
                <a:cubicBezTo>
                  <a:pt x="2223" y="2472"/>
                  <a:pt x="2215" y="2350"/>
                  <a:pt x="2200" y="2252"/>
                </a:cubicBezTo>
                <a:cubicBezTo>
                  <a:pt x="2185" y="2154"/>
                  <a:pt x="2163" y="2071"/>
                  <a:pt x="2155" y="1980"/>
                </a:cubicBezTo>
                <a:cubicBezTo>
                  <a:pt x="2147" y="1889"/>
                  <a:pt x="2155" y="1806"/>
                  <a:pt x="2155" y="1708"/>
                </a:cubicBezTo>
                <a:cubicBezTo>
                  <a:pt x="2155" y="1610"/>
                  <a:pt x="2148" y="1518"/>
                  <a:pt x="2155" y="1390"/>
                </a:cubicBezTo>
                <a:cubicBezTo>
                  <a:pt x="2162" y="1262"/>
                  <a:pt x="2177" y="1073"/>
                  <a:pt x="2200" y="937"/>
                </a:cubicBezTo>
                <a:cubicBezTo>
                  <a:pt x="2223" y="801"/>
                  <a:pt x="2276" y="702"/>
                  <a:pt x="2291" y="574"/>
                </a:cubicBezTo>
                <a:cubicBezTo>
                  <a:pt x="2306" y="446"/>
                  <a:pt x="2291" y="249"/>
                  <a:pt x="2291" y="166"/>
                </a:cubicBezTo>
                <a:cubicBezTo>
                  <a:pt x="2291" y="83"/>
                  <a:pt x="2352" y="98"/>
                  <a:pt x="2291" y="75"/>
                </a:cubicBezTo>
                <a:cubicBezTo>
                  <a:pt x="2230" y="52"/>
                  <a:pt x="2072" y="37"/>
                  <a:pt x="1928" y="29"/>
                </a:cubicBezTo>
                <a:cubicBezTo>
                  <a:pt x="1784" y="21"/>
                  <a:pt x="1618" y="29"/>
                  <a:pt x="1429" y="29"/>
                </a:cubicBezTo>
                <a:cubicBezTo>
                  <a:pt x="1240" y="29"/>
                  <a:pt x="968" y="21"/>
                  <a:pt x="794" y="29"/>
                </a:cubicBezTo>
                <a:cubicBezTo>
                  <a:pt x="620" y="37"/>
                  <a:pt x="492" y="67"/>
                  <a:pt x="386" y="75"/>
                </a:cubicBezTo>
                <a:cubicBezTo>
                  <a:pt x="280" y="83"/>
                  <a:pt x="197" y="0"/>
                  <a:pt x="159" y="75"/>
                </a:cubicBezTo>
                <a:close/>
              </a:path>
            </a:pathLst>
          </a:custGeom>
          <a:solidFill>
            <a:srgbClr val="FFB9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pic>
        <p:nvPicPr>
          <p:cNvPr id="240646" name="Picture 6" descr="بدون عنوان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800"/>
          <a:stretch>
            <a:fillRect/>
          </a:stretch>
        </p:blipFill>
        <p:spPr>
          <a:xfrm>
            <a:off x="428626" y="57152"/>
            <a:ext cx="4105275" cy="5300663"/>
          </a:xfrm>
          <a:noFill/>
        </p:spPr>
      </p:pic>
      <p:sp>
        <p:nvSpPr>
          <p:cNvPr id="240648" name="Text Box 8"/>
          <p:cNvSpPr txBox="1">
            <a:spLocks noChangeArrowheads="1"/>
          </p:cNvSpPr>
          <p:nvPr/>
        </p:nvSpPr>
        <p:spPr bwMode="auto">
          <a:xfrm>
            <a:off x="4356101" y="2781302"/>
            <a:ext cx="4608513" cy="86793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2"/>
                </a:solidFill>
                <a:cs typeface="Arial" pitchFamily="34" charset="0"/>
              </a:rPr>
              <a:t>The</a:t>
            </a:r>
            <a:r>
              <a:rPr lang="en-US" sz="2800" b="1" dirty="0">
                <a:solidFill>
                  <a:schemeClr val="accent2"/>
                </a:solidFill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transpyloric</a:t>
            </a:r>
            <a:r>
              <a:rPr lang="en-US" sz="28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plane L1</a:t>
            </a:r>
          </a:p>
        </p:txBody>
      </p:sp>
      <p:sp>
        <p:nvSpPr>
          <p:cNvPr id="240649" name="Text Box 9"/>
          <p:cNvSpPr txBox="1">
            <a:spLocks noChangeArrowheads="1"/>
          </p:cNvSpPr>
          <p:nvPr/>
        </p:nvSpPr>
        <p:spPr bwMode="auto">
          <a:xfrm>
            <a:off x="4211639" y="3500440"/>
            <a:ext cx="4865687" cy="8925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chemeClr val="bg2"/>
                </a:solidFill>
              </a:rPr>
              <a:t>&amp;</a:t>
            </a:r>
            <a:r>
              <a:rPr lang="en-US" sz="2400">
                <a:solidFill>
                  <a:schemeClr val="bg2"/>
                </a:solidFill>
              </a:rPr>
              <a:t>The </a:t>
            </a:r>
            <a:r>
              <a:rPr lang="en-US" sz="2400" b="1" u="sng">
                <a:solidFill>
                  <a:srgbClr val="0000FF"/>
                </a:solidFill>
              </a:rPr>
              <a:t>intertubercular</a:t>
            </a:r>
            <a:r>
              <a:rPr lang="en-US" sz="2400" b="1">
                <a:solidFill>
                  <a:srgbClr val="0000FF"/>
                </a:solidFill>
              </a:rPr>
              <a:t> plane L5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240650" name="Text Box 10"/>
          <p:cNvSpPr txBox="1">
            <a:spLocks noChangeArrowheads="1"/>
          </p:cNvSpPr>
          <p:nvPr/>
        </p:nvSpPr>
        <p:spPr bwMode="auto">
          <a:xfrm>
            <a:off x="4702176" y="4581525"/>
            <a:ext cx="4041775" cy="125572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The Rt. &amp; Lt. 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FF0066"/>
                </a:solidFill>
              </a:rPr>
              <a:t>lateral vertical planes </a:t>
            </a:r>
          </a:p>
        </p:txBody>
      </p:sp>
      <p:sp>
        <p:nvSpPr>
          <p:cNvPr id="240651" name="Freeform 11"/>
          <p:cNvSpPr>
            <a:spLocks/>
          </p:cNvSpPr>
          <p:nvPr/>
        </p:nvSpPr>
        <p:spPr bwMode="auto">
          <a:xfrm flipV="1">
            <a:off x="458788" y="1989138"/>
            <a:ext cx="4248150" cy="69850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40652" name="Freeform 12"/>
          <p:cNvSpPr>
            <a:spLocks/>
          </p:cNvSpPr>
          <p:nvPr/>
        </p:nvSpPr>
        <p:spPr bwMode="auto">
          <a:xfrm rot="5400000">
            <a:off x="577057" y="2742407"/>
            <a:ext cx="5329237" cy="76200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40653" name="Freeform 13"/>
          <p:cNvSpPr>
            <a:spLocks/>
          </p:cNvSpPr>
          <p:nvPr/>
        </p:nvSpPr>
        <p:spPr bwMode="auto">
          <a:xfrm rot="16200000" flipH="1">
            <a:off x="-1009649" y="2816227"/>
            <a:ext cx="5473700" cy="73025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40654" name="Freeform 14"/>
          <p:cNvSpPr>
            <a:spLocks/>
          </p:cNvSpPr>
          <p:nvPr/>
        </p:nvSpPr>
        <p:spPr bwMode="auto">
          <a:xfrm>
            <a:off x="458788" y="3716340"/>
            <a:ext cx="3752850" cy="46037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solidFill>
            <a:srgbClr val="00FF00"/>
          </a:solidFill>
          <a:ln w="9207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40655" name="Text Box 15"/>
          <p:cNvSpPr txBox="1">
            <a:spLocks noChangeArrowheads="1"/>
          </p:cNvSpPr>
          <p:nvPr/>
        </p:nvSpPr>
        <p:spPr bwMode="auto">
          <a:xfrm>
            <a:off x="34926" y="6165851"/>
            <a:ext cx="6051657" cy="64633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i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divisions of the abdomen</a:t>
            </a:r>
          </a:p>
        </p:txBody>
      </p:sp>
      <p:sp>
        <p:nvSpPr>
          <p:cNvPr id="240656" name="Text Box 16"/>
          <p:cNvSpPr txBox="1">
            <a:spLocks noChangeArrowheads="1"/>
          </p:cNvSpPr>
          <p:nvPr/>
        </p:nvSpPr>
        <p:spPr bwMode="auto">
          <a:xfrm>
            <a:off x="4564064" y="261938"/>
            <a:ext cx="4701929" cy="4247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The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3300"/>
                </a:solidFill>
              </a:rPr>
              <a:t>anterior abdominal wall</a:t>
            </a:r>
          </a:p>
        </p:txBody>
      </p:sp>
      <p:sp>
        <p:nvSpPr>
          <p:cNvPr id="240657" name="Text Box 17"/>
          <p:cNvSpPr txBox="1">
            <a:spLocks noChangeArrowheads="1"/>
          </p:cNvSpPr>
          <p:nvPr/>
        </p:nvSpPr>
        <p:spPr bwMode="auto">
          <a:xfrm>
            <a:off x="5640389" y="1484313"/>
            <a:ext cx="2000250" cy="83099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</a:rPr>
              <a:t>9 regions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en-US" sz="2400">
                <a:solidFill>
                  <a:schemeClr val="bg2"/>
                </a:solidFill>
              </a:rPr>
              <a:t>by</a:t>
            </a:r>
          </a:p>
        </p:txBody>
      </p:sp>
      <p:sp>
        <p:nvSpPr>
          <p:cNvPr id="240658" name="Text Box 18"/>
          <p:cNvSpPr txBox="1">
            <a:spLocks noChangeArrowheads="1"/>
          </p:cNvSpPr>
          <p:nvPr/>
        </p:nvSpPr>
        <p:spPr bwMode="auto">
          <a:xfrm>
            <a:off x="5580063" y="836614"/>
            <a:ext cx="2191626" cy="4247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400" dirty="0"/>
              <a:t>is divided into</a:t>
            </a:r>
          </a:p>
        </p:txBody>
      </p:sp>
      <p:sp>
        <p:nvSpPr>
          <p:cNvPr id="240659" name="Text Box 19"/>
          <p:cNvSpPr txBox="1">
            <a:spLocks noChangeArrowheads="1"/>
          </p:cNvSpPr>
          <p:nvPr/>
        </p:nvSpPr>
        <p:spPr bwMode="auto">
          <a:xfrm>
            <a:off x="5292725" y="2060575"/>
            <a:ext cx="2760663" cy="75713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</a:rPr>
              <a:t>2 transverse lines</a:t>
            </a:r>
          </a:p>
        </p:txBody>
      </p:sp>
      <p:sp>
        <p:nvSpPr>
          <p:cNvPr id="240660" name="Text Box 20"/>
          <p:cNvSpPr txBox="1">
            <a:spLocks noChangeArrowheads="1"/>
          </p:cNvSpPr>
          <p:nvPr/>
        </p:nvSpPr>
        <p:spPr bwMode="auto">
          <a:xfrm>
            <a:off x="1476376" y="5516564"/>
            <a:ext cx="3078087" cy="46166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2"/>
                </a:solidFill>
              </a:rPr>
              <a:t>and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en-US" sz="2400" b="1">
                <a:solidFill>
                  <a:srgbClr val="9900FF"/>
                </a:solidFill>
              </a:rPr>
              <a:t>2 vertical line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40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0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0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4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40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9" dur="1000" fill="hold"/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24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5" grpId="0" animBg="1"/>
      <p:bldP spid="240648" grpId="0" animBg="1"/>
      <p:bldP spid="240649" grpId="0" animBg="1"/>
      <p:bldP spid="240650" grpId="0" animBg="1"/>
      <p:bldP spid="240651" grpId="0" animBg="1"/>
      <p:bldP spid="240651" grpId="1" animBg="1"/>
      <p:bldP spid="240652" grpId="0" animBg="1"/>
      <p:bldP spid="240652" grpId="1" animBg="1"/>
      <p:bldP spid="240653" grpId="0" animBg="1"/>
      <p:bldP spid="240653" grpId="1" animBg="1"/>
      <p:bldP spid="240654" grpId="0" animBg="1"/>
      <p:bldP spid="240654" grpId="1" animBg="1"/>
      <p:bldP spid="240656" grpId="0" animBg="1"/>
      <p:bldP spid="240657" grpId="0" animBg="1"/>
      <p:bldP spid="240658" grpId="0" animBg="1"/>
      <p:bldP spid="240659" grpId="0" animBg="1"/>
      <p:bldP spid="24066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\Desktop\bed cover\Pneumoperiton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1059612"/>
            <a:ext cx="5867400" cy="56459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50974" y="152401"/>
            <a:ext cx="4960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Pneumoperitoneum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7567644" cy="642942"/>
          </a:xfrm>
        </p:spPr>
        <p:txBody>
          <a:bodyPr>
            <a:noAutofit/>
          </a:bodyPr>
          <a:lstStyle/>
          <a:p>
            <a:r>
              <a:rPr lang="en-IN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Thank you </a:t>
            </a:r>
            <a:endParaRPr lang="en-IN" sz="4800" dirty="0"/>
          </a:p>
        </p:txBody>
      </p:sp>
      <p:pic>
        <p:nvPicPr>
          <p:cNvPr id="10" name="Content Placeholder 9" descr="nelsonmandela1-2x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b="7896"/>
          <a:stretch>
            <a:fillRect/>
          </a:stretch>
        </p:blipFill>
        <p:spPr>
          <a:xfrm>
            <a:off x="-1" y="1142984"/>
            <a:ext cx="9026809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r-SA"/>
          </a:p>
        </p:txBody>
      </p:sp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3101975" y="2225676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693" name="Freeform 5"/>
          <p:cNvSpPr>
            <a:spLocks/>
          </p:cNvSpPr>
          <p:nvPr/>
        </p:nvSpPr>
        <p:spPr bwMode="auto">
          <a:xfrm>
            <a:off x="693738" y="69850"/>
            <a:ext cx="3949700" cy="5278438"/>
          </a:xfrm>
          <a:custGeom>
            <a:avLst/>
            <a:gdLst>
              <a:gd name="T0" fmla="*/ 2147483647 w 2488"/>
              <a:gd name="T1" fmla="*/ 2147483647 h 3325"/>
              <a:gd name="T2" fmla="*/ 2147483647 w 2488"/>
              <a:gd name="T3" fmla="*/ 2147483647 h 3325"/>
              <a:gd name="T4" fmla="*/ 2147483647 w 2488"/>
              <a:gd name="T5" fmla="*/ 2147483647 h 3325"/>
              <a:gd name="T6" fmla="*/ 2147483647 w 2488"/>
              <a:gd name="T7" fmla="*/ 2147483647 h 3325"/>
              <a:gd name="T8" fmla="*/ 2147483647 w 2488"/>
              <a:gd name="T9" fmla="*/ 2147483647 h 3325"/>
              <a:gd name="T10" fmla="*/ 2147483647 w 2488"/>
              <a:gd name="T11" fmla="*/ 2147483647 h 3325"/>
              <a:gd name="T12" fmla="*/ 2147483647 w 2488"/>
              <a:gd name="T13" fmla="*/ 2147483647 h 3325"/>
              <a:gd name="T14" fmla="*/ 2147483647 w 2488"/>
              <a:gd name="T15" fmla="*/ 2147483647 h 3325"/>
              <a:gd name="T16" fmla="*/ 2147483647 w 2488"/>
              <a:gd name="T17" fmla="*/ 2147483647 h 3325"/>
              <a:gd name="T18" fmla="*/ 2147483647 w 2488"/>
              <a:gd name="T19" fmla="*/ 2147483647 h 3325"/>
              <a:gd name="T20" fmla="*/ 2147483647 w 2488"/>
              <a:gd name="T21" fmla="*/ 2147483647 h 3325"/>
              <a:gd name="T22" fmla="*/ 2147483647 w 2488"/>
              <a:gd name="T23" fmla="*/ 2147483647 h 3325"/>
              <a:gd name="T24" fmla="*/ 2147483647 w 2488"/>
              <a:gd name="T25" fmla="*/ 2147483647 h 3325"/>
              <a:gd name="T26" fmla="*/ 2147483647 w 2488"/>
              <a:gd name="T27" fmla="*/ 2147483647 h 3325"/>
              <a:gd name="T28" fmla="*/ 2147483647 w 2488"/>
              <a:gd name="T29" fmla="*/ 2147483647 h 3325"/>
              <a:gd name="T30" fmla="*/ 2147483647 w 2488"/>
              <a:gd name="T31" fmla="*/ 2147483647 h 3325"/>
              <a:gd name="T32" fmla="*/ 2147483647 w 2488"/>
              <a:gd name="T33" fmla="*/ 2147483647 h 3325"/>
              <a:gd name="T34" fmla="*/ 2147483647 w 2488"/>
              <a:gd name="T35" fmla="*/ 2147483647 h 3325"/>
              <a:gd name="T36" fmla="*/ 2147483647 w 2488"/>
              <a:gd name="T37" fmla="*/ 2147483647 h 3325"/>
              <a:gd name="T38" fmla="*/ 2147483647 w 2488"/>
              <a:gd name="T39" fmla="*/ 2147483647 h 3325"/>
              <a:gd name="T40" fmla="*/ 2147483647 w 2488"/>
              <a:gd name="T41" fmla="*/ 2147483647 h 3325"/>
              <a:gd name="T42" fmla="*/ 2147483647 w 2488"/>
              <a:gd name="T43" fmla="*/ 2147483647 h 3325"/>
              <a:gd name="T44" fmla="*/ 2147483647 w 2488"/>
              <a:gd name="T45" fmla="*/ 2147483647 h 3325"/>
              <a:gd name="T46" fmla="*/ 2147483647 w 2488"/>
              <a:gd name="T47" fmla="*/ 2147483647 h 3325"/>
              <a:gd name="T48" fmla="*/ 2147483647 w 2488"/>
              <a:gd name="T49" fmla="*/ 2147483647 h 3325"/>
              <a:gd name="T50" fmla="*/ 2147483647 w 2488"/>
              <a:gd name="T51" fmla="*/ 2147483647 h 33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88"/>
              <a:gd name="T79" fmla="*/ 0 h 3325"/>
              <a:gd name="T80" fmla="*/ 2488 w 2488"/>
              <a:gd name="T81" fmla="*/ 3325 h 3325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88" h="3325">
                <a:moveTo>
                  <a:pt x="159" y="75"/>
                </a:moveTo>
                <a:cubicBezTo>
                  <a:pt x="121" y="150"/>
                  <a:pt x="129" y="286"/>
                  <a:pt x="159" y="528"/>
                </a:cubicBezTo>
                <a:cubicBezTo>
                  <a:pt x="189" y="770"/>
                  <a:pt x="318" y="1254"/>
                  <a:pt x="341" y="1526"/>
                </a:cubicBezTo>
                <a:cubicBezTo>
                  <a:pt x="364" y="1798"/>
                  <a:pt x="325" y="1942"/>
                  <a:pt x="295" y="2161"/>
                </a:cubicBezTo>
                <a:cubicBezTo>
                  <a:pt x="265" y="2380"/>
                  <a:pt x="204" y="2661"/>
                  <a:pt x="159" y="2842"/>
                </a:cubicBezTo>
                <a:cubicBezTo>
                  <a:pt x="114" y="3023"/>
                  <a:pt x="0" y="3175"/>
                  <a:pt x="23" y="3250"/>
                </a:cubicBezTo>
                <a:cubicBezTo>
                  <a:pt x="46" y="3325"/>
                  <a:pt x="136" y="3288"/>
                  <a:pt x="295" y="3295"/>
                </a:cubicBezTo>
                <a:cubicBezTo>
                  <a:pt x="454" y="3302"/>
                  <a:pt x="742" y="3295"/>
                  <a:pt x="976" y="3295"/>
                </a:cubicBezTo>
                <a:cubicBezTo>
                  <a:pt x="1210" y="3295"/>
                  <a:pt x="1467" y="3295"/>
                  <a:pt x="1701" y="3295"/>
                </a:cubicBezTo>
                <a:cubicBezTo>
                  <a:pt x="1935" y="3295"/>
                  <a:pt x="2276" y="3325"/>
                  <a:pt x="2382" y="3295"/>
                </a:cubicBezTo>
                <a:cubicBezTo>
                  <a:pt x="2488" y="3265"/>
                  <a:pt x="2344" y="3189"/>
                  <a:pt x="2336" y="3114"/>
                </a:cubicBezTo>
                <a:cubicBezTo>
                  <a:pt x="2328" y="3039"/>
                  <a:pt x="2351" y="2933"/>
                  <a:pt x="2336" y="2842"/>
                </a:cubicBezTo>
                <a:cubicBezTo>
                  <a:pt x="2321" y="2751"/>
                  <a:pt x="2269" y="2668"/>
                  <a:pt x="2246" y="2570"/>
                </a:cubicBezTo>
                <a:cubicBezTo>
                  <a:pt x="2223" y="2472"/>
                  <a:pt x="2215" y="2350"/>
                  <a:pt x="2200" y="2252"/>
                </a:cubicBezTo>
                <a:cubicBezTo>
                  <a:pt x="2185" y="2154"/>
                  <a:pt x="2163" y="2071"/>
                  <a:pt x="2155" y="1980"/>
                </a:cubicBezTo>
                <a:cubicBezTo>
                  <a:pt x="2147" y="1889"/>
                  <a:pt x="2155" y="1806"/>
                  <a:pt x="2155" y="1708"/>
                </a:cubicBezTo>
                <a:cubicBezTo>
                  <a:pt x="2155" y="1610"/>
                  <a:pt x="2148" y="1518"/>
                  <a:pt x="2155" y="1390"/>
                </a:cubicBezTo>
                <a:cubicBezTo>
                  <a:pt x="2162" y="1262"/>
                  <a:pt x="2177" y="1073"/>
                  <a:pt x="2200" y="937"/>
                </a:cubicBezTo>
                <a:cubicBezTo>
                  <a:pt x="2223" y="801"/>
                  <a:pt x="2276" y="702"/>
                  <a:pt x="2291" y="574"/>
                </a:cubicBezTo>
                <a:cubicBezTo>
                  <a:pt x="2306" y="446"/>
                  <a:pt x="2291" y="249"/>
                  <a:pt x="2291" y="166"/>
                </a:cubicBezTo>
                <a:cubicBezTo>
                  <a:pt x="2291" y="83"/>
                  <a:pt x="2352" y="98"/>
                  <a:pt x="2291" y="75"/>
                </a:cubicBezTo>
                <a:cubicBezTo>
                  <a:pt x="2230" y="52"/>
                  <a:pt x="2072" y="37"/>
                  <a:pt x="1928" y="29"/>
                </a:cubicBezTo>
                <a:cubicBezTo>
                  <a:pt x="1784" y="21"/>
                  <a:pt x="1618" y="29"/>
                  <a:pt x="1429" y="29"/>
                </a:cubicBezTo>
                <a:cubicBezTo>
                  <a:pt x="1240" y="29"/>
                  <a:pt x="968" y="21"/>
                  <a:pt x="794" y="29"/>
                </a:cubicBezTo>
                <a:cubicBezTo>
                  <a:pt x="620" y="37"/>
                  <a:pt x="492" y="67"/>
                  <a:pt x="386" y="75"/>
                </a:cubicBezTo>
                <a:cubicBezTo>
                  <a:pt x="280" y="83"/>
                  <a:pt x="197" y="0"/>
                  <a:pt x="159" y="75"/>
                </a:cubicBezTo>
                <a:close/>
              </a:path>
            </a:pathLst>
          </a:custGeom>
          <a:solidFill>
            <a:srgbClr val="FFB9B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pic>
        <p:nvPicPr>
          <p:cNvPr id="242694" name="Picture 6" descr="بدون عنوان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800"/>
          <a:stretch>
            <a:fillRect/>
          </a:stretch>
        </p:blipFill>
        <p:spPr>
          <a:xfrm>
            <a:off x="571501" y="142877"/>
            <a:ext cx="4105275" cy="5300663"/>
          </a:xfrm>
          <a:noFill/>
        </p:spPr>
      </p:pic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5003800" y="1916113"/>
            <a:ext cx="3022600" cy="647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 Epigastrium</a:t>
            </a:r>
          </a:p>
        </p:txBody>
      </p:sp>
      <p:sp>
        <p:nvSpPr>
          <p:cNvPr id="242697" name="Text Box 9"/>
          <p:cNvSpPr txBox="1">
            <a:spLocks noChangeArrowheads="1"/>
          </p:cNvSpPr>
          <p:nvPr/>
        </p:nvSpPr>
        <p:spPr bwMode="auto">
          <a:xfrm>
            <a:off x="5310189" y="2565402"/>
            <a:ext cx="2428875" cy="70802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Umbilical</a:t>
            </a:r>
          </a:p>
        </p:txBody>
      </p:sp>
      <p:sp>
        <p:nvSpPr>
          <p:cNvPr id="242698" name="Text Box 10"/>
          <p:cNvSpPr txBox="1">
            <a:spLocks noChangeArrowheads="1"/>
          </p:cNvSpPr>
          <p:nvPr/>
        </p:nvSpPr>
        <p:spPr bwMode="auto">
          <a:xfrm>
            <a:off x="4427538" y="3933825"/>
            <a:ext cx="4762500" cy="3416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rgbClr val="FF3300"/>
                </a:solidFill>
              </a:rPr>
              <a:t>3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>
                <a:solidFill>
                  <a:srgbClr val="FF33CC"/>
                </a:solidFill>
              </a:rPr>
              <a:t>on the right side &amp; </a:t>
            </a:r>
            <a:r>
              <a:rPr lang="en-US" b="1">
                <a:solidFill>
                  <a:srgbClr val="FF3300"/>
                </a:solidFill>
              </a:rPr>
              <a:t>3 </a:t>
            </a:r>
            <a:r>
              <a:rPr lang="en-US" b="1">
                <a:solidFill>
                  <a:srgbClr val="FF33CC"/>
                </a:solidFill>
              </a:rPr>
              <a:t>on the left side </a:t>
            </a:r>
          </a:p>
        </p:txBody>
      </p:sp>
      <p:sp>
        <p:nvSpPr>
          <p:cNvPr id="242699" name="Freeform 11"/>
          <p:cNvSpPr>
            <a:spLocks/>
          </p:cNvSpPr>
          <p:nvPr/>
        </p:nvSpPr>
        <p:spPr bwMode="auto">
          <a:xfrm flipV="1">
            <a:off x="538163" y="1989138"/>
            <a:ext cx="4248150" cy="69850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42700" name="Freeform 12"/>
          <p:cNvSpPr>
            <a:spLocks/>
          </p:cNvSpPr>
          <p:nvPr/>
        </p:nvSpPr>
        <p:spPr bwMode="auto">
          <a:xfrm rot="5400000">
            <a:off x="650082" y="2742407"/>
            <a:ext cx="5329237" cy="76200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42701" name="Freeform 13"/>
          <p:cNvSpPr>
            <a:spLocks/>
          </p:cNvSpPr>
          <p:nvPr/>
        </p:nvSpPr>
        <p:spPr bwMode="auto">
          <a:xfrm rot="16200000" flipH="1">
            <a:off x="-936624" y="2816227"/>
            <a:ext cx="5473700" cy="73025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noFill/>
          <a:ln w="920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42702" name="Freeform 14"/>
          <p:cNvSpPr>
            <a:spLocks/>
          </p:cNvSpPr>
          <p:nvPr/>
        </p:nvSpPr>
        <p:spPr bwMode="auto">
          <a:xfrm flipV="1">
            <a:off x="538163" y="3644900"/>
            <a:ext cx="4176712" cy="71438"/>
          </a:xfrm>
          <a:custGeom>
            <a:avLst/>
            <a:gdLst>
              <a:gd name="T0" fmla="*/ 0 w 2812"/>
              <a:gd name="T1" fmla="*/ 0 h 1"/>
              <a:gd name="T2" fmla="*/ 2147483647 w 2812"/>
              <a:gd name="T3" fmla="*/ 0 h 1"/>
              <a:gd name="T4" fmla="*/ 0 60000 65536"/>
              <a:gd name="T5" fmla="*/ 0 60000 65536"/>
              <a:gd name="T6" fmla="*/ 0 w 2812"/>
              <a:gd name="T7" fmla="*/ 0 h 1"/>
              <a:gd name="T8" fmla="*/ 2812 w 281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12" h="1">
                <a:moveTo>
                  <a:pt x="0" y="0"/>
                </a:moveTo>
                <a:cubicBezTo>
                  <a:pt x="1171" y="0"/>
                  <a:pt x="2343" y="0"/>
                  <a:pt x="2812" y="0"/>
                </a:cubicBezTo>
              </a:path>
            </a:pathLst>
          </a:custGeom>
          <a:solidFill>
            <a:srgbClr val="00FF00"/>
          </a:solidFill>
          <a:ln w="92075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42703" name="Text Box 15"/>
          <p:cNvSpPr txBox="1">
            <a:spLocks noChangeArrowheads="1"/>
          </p:cNvSpPr>
          <p:nvPr/>
        </p:nvSpPr>
        <p:spPr bwMode="auto">
          <a:xfrm>
            <a:off x="1" y="6000770"/>
            <a:ext cx="6234113" cy="64633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Divisions of the abdomen</a:t>
            </a:r>
          </a:p>
        </p:txBody>
      </p:sp>
      <p:sp>
        <p:nvSpPr>
          <p:cNvPr id="242704" name="Text Box 16"/>
          <p:cNvSpPr txBox="1">
            <a:spLocks noChangeArrowheads="1"/>
          </p:cNvSpPr>
          <p:nvPr/>
        </p:nvSpPr>
        <p:spPr bwMode="auto">
          <a:xfrm>
            <a:off x="4716464" y="5329238"/>
            <a:ext cx="4298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rgbClr val="66FF33"/>
                </a:solidFill>
                <a:latin typeface="Times New Roman" charset="0"/>
                <a:cs typeface="Times New Roman" charset="0"/>
              </a:rPr>
              <a:t>Rt. &amp; Lt.</a:t>
            </a:r>
            <a:r>
              <a:rPr lang="en-US" sz="2800">
                <a:solidFill>
                  <a:srgbClr val="66FF33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800" b="1">
                <a:solidFill>
                  <a:srgbClr val="66FF33"/>
                </a:solidFill>
                <a:latin typeface="Times New Roman" charset="0"/>
                <a:cs typeface="Times New Roman" charset="0"/>
              </a:rPr>
              <a:t>Lumbar region</a:t>
            </a:r>
          </a:p>
        </p:txBody>
      </p:sp>
      <p:sp>
        <p:nvSpPr>
          <p:cNvPr id="242705" name="Text Box 17"/>
          <p:cNvSpPr txBox="1">
            <a:spLocks noChangeArrowheads="1"/>
          </p:cNvSpPr>
          <p:nvPr/>
        </p:nvSpPr>
        <p:spPr bwMode="auto">
          <a:xfrm>
            <a:off x="5070475" y="188913"/>
            <a:ext cx="3413114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3300"/>
                </a:solidFill>
              </a:rPr>
              <a:t>The 9 regions</a:t>
            </a:r>
            <a:r>
              <a:rPr lang="en-US" sz="2800" b="1">
                <a:solidFill>
                  <a:schemeClr val="accent2"/>
                </a:solidFill>
              </a:rPr>
              <a:t> are</a:t>
            </a:r>
          </a:p>
        </p:txBody>
      </p:sp>
      <p:sp>
        <p:nvSpPr>
          <p:cNvPr id="242706" name="Text Box 18"/>
          <p:cNvSpPr txBox="1">
            <a:spLocks noChangeArrowheads="1"/>
          </p:cNvSpPr>
          <p:nvPr/>
        </p:nvSpPr>
        <p:spPr bwMode="auto">
          <a:xfrm>
            <a:off x="4572000" y="4826000"/>
            <a:ext cx="46799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solidFill>
                  <a:srgbClr val="00CCFF"/>
                </a:solidFill>
                <a:latin typeface="Times New Roman" charset="0"/>
                <a:cs typeface="Times New Roman" charset="0"/>
              </a:rPr>
              <a:t>Rt. &amp; Lt.  Hypochondrium</a:t>
            </a:r>
          </a:p>
        </p:txBody>
      </p:sp>
      <p:sp>
        <p:nvSpPr>
          <p:cNvPr id="242707" name="Text Box 19"/>
          <p:cNvSpPr txBox="1">
            <a:spLocks noChangeArrowheads="1"/>
          </p:cNvSpPr>
          <p:nvPr/>
        </p:nvSpPr>
        <p:spPr bwMode="auto">
          <a:xfrm>
            <a:off x="5441950" y="812801"/>
            <a:ext cx="2972289" cy="48013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solidFill>
                  <a:srgbClr val="FF3300"/>
                </a:solidFill>
              </a:rPr>
              <a:t>3 </a:t>
            </a:r>
            <a:r>
              <a:rPr lang="en-US" sz="2800" b="1">
                <a:solidFill>
                  <a:srgbClr val="9900FF"/>
                </a:solidFill>
              </a:rPr>
              <a:t>in the middle</a:t>
            </a:r>
          </a:p>
        </p:txBody>
      </p:sp>
      <p:sp>
        <p:nvSpPr>
          <p:cNvPr id="242708" name="Text Box 20"/>
          <p:cNvSpPr txBox="1">
            <a:spLocks noChangeArrowheads="1"/>
          </p:cNvSpPr>
          <p:nvPr/>
        </p:nvSpPr>
        <p:spPr bwMode="auto">
          <a:xfrm>
            <a:off x="5019676" y="3213102"/>
            <a:ext cx="3224213" cy="708025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Hypogastrium</a:t>
            </a:r>
            <a:endParaRPr lang="en-US" sz="4000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709" name="Text Box 21"/>
          <p:cNvSpPr txBox="1">
            <a:spLocks noChangeArrowheads="1"/>
          </p:cNvSpPr>
          <p:nvPr/>
        </p:nvSpPr>
        <p:spPr bwMode="auto">
          <a:xfrm>
            <a:off x="4932364" y="5761038"/>
            <a:ext cx="38052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rgbClr val="FF3399"/>
                </a:solidFill>
                <a:latin typeface="Times New Roman" charset="0"/>
                <a:cs typeface="Times New Roman" charset="0"/>
              </a:rPr>
              <a:t>Rt. &amp; Lt. Iliac region</a:t>
            </a:r>
          </a:p>
        </p:txBody>
      </p:sp>
      <p:sp>
        <p:nvSpPr>
          <p:cNvPr id="242710" name="Text Box 22"/>
          <p:cNvSpPr txBox="1">
            <a:spLocks noChangeArrowheads="1"/>
          </p:cNvSpPr>
          <p:nvPr/>
        </p:nvSpPr>
        <p:spPr bwMode="auto">
          <a:xfrm>
            <a:off x="5040314" y="1435100"/>
            <a:ext cx="3871574" cy="4247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33CC"/>
                </a:solidFill>
              </a:rPr>
              <a:t>From above downward</a:t>
            </a:r>
          </a:p>
        </p:txBody>
      </p:sp>
      <p:sp>
        <p:nvSpPr>
          <p:cNvPr id="242711" name="Text Box 23"/>
          <p:cNvSpPr txBox="1">
            <a:spLocks noChangeArrowheads="1"/>
          </p:cNvSpPr>
          <p:nvPr/>
        </p:nvSpPr>
        <p:spPr bwMode="auto">
          <a:xfrm>
            <a:off x="5076825" y="4367214"/>
            <a:ext cx="3455988" cy="3416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rgbClr val="FF33CC"/>
                </a:solidFill>
              </a:rPr>
              <a:t>From above downward</a:t>
            </a:r>
          </a:p>
        </p:txBody>
      </p:sp>
      <p:sp>
        <p:nvSpPr>
          <p:cNvPr id="7190" name="Text Box 24"/>
          <p:cNvSpPr txBox="1">
            <a:spLocks noChangeArrowheads="1"/>
          </p:cNvSpPr>
          <p:nvPr/>
        </p:nvSpPr>
        <p:spPr bwMode="auto">
          <a:xfrm>
            <a:off x="2462214" y="107315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ar-SA"/>
          </a:p>
        </p:txBody>
      </p:sp>
      <p:sp>
        <p:nvSpPr>
          <p:cNvPr id="242713" name="AutoShape 25"/>
          <p:cNvSpPr>
            <a:spLocks noChangeArrowheads="1"/>
          </p:cNvSpPr>
          <p:nvPr/>
        </p:nvSpPr>
        <p:spPr bwMode="auto">
          <a:xfrm>
            <a:off x="2195513" y="1268413"/>
            <a:ext cx="792162" cy="6477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ar-SA">
              <a:cs typeface="Arial" pitchFamily="34" charset="0"/>
            </a:endParaRPr>
          </a:p>
        </p:txBody>
      </p:sp>
      <p:sp>
        <p:nvSpPr>
          <p:cNvPr id="242714" name="AutoShape 26"/>
          <p:cNvSpPr>
            <a:spLocks noChangeArrowheads="1"/>
          </p:cNvSpPr>
          <p:nvPr/>
        </p:nvSpPr>
        <p:spPr bwMode="auto">
          <a:xfrm>
            <a:off x="2122488" y="2492375"/>
            <a:ext cx="792162" cy="649288"/>
          </a:xfrm>
          <a:prstGeom prst="star5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ar-SA">
              <a:cs typeface="Arial" pitchFamily="34" charset="0"/>
            </a:endParaRPr>
          </a:p>
        </p:txBody>
      </p:sp>
      <p:sp>
        <p:nvSpPr>
          <p:cNvPr id="242715" name="AutoShape 27"/>
          <p:cNvSpPr>
            <a:spLocks noChangeArrowheads="1"/>
          </p:cNvSpPr>
          <p:nvPr/>
        </p:nvSpPr>
        <p:spPr bwMode="auto">
          <a:xfrm>
            <a:off x="2195513" y="3860802"/>
            <a:ext cx="792162" cy="625475"/>
          </a:xfrm>
          <a:prstGeom prst="star5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ar-SA">
              <a:cs typeface="Arial" pitchFamily="34" charset="0"/>
            </a:endParaRPr>
          </a:p>
        </p:txBody>
      </p:sp>
      <p:sp>
        <p:nvSpPr>
          <p:cNvPr id="242716" name="AutoShape 28"/>
          <p:cNvSpPr>
            <a:spLocks noChangeArrowheads="1"/>
          </p:cNvSpPr>
          <p:nvPr/>
        </p:nvSpPr>
        <p:spPr bwMode="auto">
          <a:xfrm>
            <a:off x="900113" y="1268413"/>
            <a:ext cx="792162" cy="647700"/>
          </a:xfrm>
          <a:prstGeom prst="star5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ar-SA">
              <a:cs typeface="Arial" pitchFamily="34" charset="0"/>
            </a:endParaRPr>
          </a:p>
        </p:txBody>
      </p:sp>
      <p:sp>
        <p:nvSpPr>
          <p:cNvPr id="242717" name="AutoShape 29"/>
          <p:cNvSpPr>
            <a:spLocks noChangeArrowheads="1"/>
          </p:cNvSpPr>
          <p:nvPr/>
        </p:nvSpPr>
        <p:spPr bwMode="auto">
          <a:xfrm>
            <a:off x="900113" y="2419350"/>
            <a:ext cx="792162" cy="649288"/>
          </a:xfrm>
          <a:prstGeom prst="star5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ar-SA">
              <a:cs typeface="Arial" pitchFamily="34" charset="0"/>
            </a:endParaRPr>
          </a:p>
        </p:txBody>
      </p:sp>
      <p:sp>
        <p:nvSpPr>
          <p:cNvPr id="242718" name="AutoShape 30"/>
          <p:cNvSpPr>
            <a:spLocks noChangeArrowheads="1"/>
          </p:cNvSpPr>
          <p:nvPr/>
        </p:nvSpPr>
        <p:spPr bwMode="auto">
          <a:xfrm>
            <a:off x="1042988" y="3644902"/>
            <a:ext cx="792162" cy="625475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ar-SA">
              <a:cs typeface="Arial" pitchFamily="34" charset="0"/>
            </a:endParaRPr>
          </a:p>
        </p:txBody>
      </p:sp>
      <p:sp>
        <p:nvSpPr>
          <p:cNvPr id="242719" name="AutoShape 31"/>
          <p:cNvSpPr>
            <a:spLocks noChangeArrowheads="1"/>
          </p:cNvSpPr>
          <p:nvPr/>
        </p:nvSpPr>
        <p:spPr bwMode="auto">
          <a:xfrm>
            <a:off x="3348038" y="1196975"/>
            <a:ext cx="792162" cy="647700"/>
          </a:xfrm>
          <a:prstGeom prst="star5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ar-SA">
              <a:cs typeface="Arial" pitchFamily="34" charset="0"/>
            </a:endParaRPr>
          </a:p>
        </p:txBody>
      </p:sp>
      <p:sp>
        <p:nvSpPr>
          <p:cNvPr id="242720" name="AutoShape 32"/>
          <p:cNvSpPr>
            <a:spLocks noChangeArrowheads="1"/>
          </p:cNvSpPr>
          <p:nvPr/>
        </p:nvSpPr>
        <p:spPr bwMode="auto">
          <a:xfrm>
            <a:off x="3490913" y="2565400"/>
            <a:ext cx="792162" cy="649288"/>
          </a:xfrm>
          <a:prstGeom prst="star5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ar-SA">
              <a:cs typeface="Arial" pitchFamily="34" charset="0"/>
            </a:endParaRPr>
          </a:p>
        </p:txBody>
      </p:sp>
      <p:sp>
        <p:nvSpPr>
          <p:cNvPr id="242721" name="AutoShape 33"/>
          <p:cNvSpPr>
            <a:spLocks noChangeArrowheads="1"/>
          </p:cNvSpPr>
          <p:nvPr/>
        </p:nvSpPr>
        <p:spPr bwMode="auto">
          <a:xfrm>
            <a:off x="3346450" y="3644902"/>
            <a:ext cx="792163" cy="625475"/>
          </a:xfrm>
          <a:prstGeom prst="star5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ar-SA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4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2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2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4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2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2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24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2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2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24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24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24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2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2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2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2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000" fill="hold"/>
                                        <p:tgtEl>
                                          <p:spTgt spid="24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 fill="hold"/>
                                        <p:tgtEl>
                                          <p:spTgt spid="24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2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2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2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42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42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000" fill="hold"/>
                                        <p:tgtEl>
                                          <p:spTgt spid="24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000" fill="hold"/>
                                        <p:tgtEl>
                                          <p:spTgt spid="24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2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2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2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2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2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2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42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42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24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24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4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4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4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3" grpId="0" animBg="1"/>
      <p:bldP spid="242696" grpId="0" animBg="1"/>
      <p:bldP spid="242697" grpId="0" animBg="1"/>
      <p:bldP spid="242698" grpId="0" animBg="1"/>
      <p:bldP spid="242699" grpId="0" animBg="1"/>
      <p:bldP spid="242700" grpId="0" animBg="1"/>
      <p:bldP spid="242701" grpId="0" animBg="1"/>
      <p:bldP spid="242702" grpId="0" animBg="1"/>
      <p:bldP spid="242704" grpId="0"/>
      <p:bldP spid="242705" grpId="0" animBg="1"/>
      <p:bldP spid="242706" grpId="0"/>
      <p:bldP spid="242707" grpId="0" animBg="1"/>
      <p:bldP spid="242708" grpId="0" animBg="1"/>
      <p:bldP spid="242709" grpId="0"/>
      <p:bldP spid="242710" grpId="0" animBg="1"/>
      <p:bldP spid="2427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400800" cy="304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2400" smtClean="0"/>
              <a:t>Regions of abdomen</a:t>
            </a:r>
          </a:p>
        </p:txBody>
      </p:sp>
      <p:pic>
        <p:nvPicPr>
          <p:cNvPr id="15363" name="Picture 4" descr="IMG_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075" y="381000"/>
            <a:ext cx="776446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2057400" y="3733802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(Rt. lumbar)</a:t>
            </a:r>
          </a:p>
        </p:txBody>
      </p:sp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5334000" y="3733802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(Lt.  lumbar)</a:t>
            </a:r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2057400" y="4800602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(Rt. iliac)</a:t>
            </a:r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5486401" y="4800602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(Lt. iliac)</a:t>
            </a:r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3657600" y="485934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(Hypogastric)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H:\Gray's\60.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1" y="0"/>
            <a:ext cx="6729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1213</TotalTime>
  <Words>1117</Words>
  <Application>Microsoft Office PowerPoint</Application>
  <PresentationFormat>On-screen Show (4:3)</PresentationFormat>
  <Paragraphs>205</Paragraphs>
  <Slides>61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Oriel</vt:lpstr>
      <vt:lpstr>Abdominal cavity and peritoneum </vt:lpstr>
      <vt:lpstr>Abdomen </vt:lpstr>
      <vt:lpstr>Boundaries of abdominal cavity</vt:lpstr>
      <vt:lpstr>Division of abdominal cavity</vt:lpstr>
      <vt:lpstr>Slide 5</vt:lpstr>
      <vt:lpstr>Slide 6</vt:lpstr>
      <vt:lpstr>Slide 7</vt:lpstr>
      <vt:lpstr>Regions of abdomen</vt:lpstr>
      <vt:lpstr>Slide 9</vt:lpstr>
      <vt:lpstr>Peritoneum </vt:lpstr>
      <vt:lpstr>Peritoneum</vt:lpstr>
      <vt:lpstr>Parietal peritoneum </vt:lpstr>
      <vt:lpstr>Visceral peritoneum</vt:lpstr>
      <vt:lpstr>Peritoneum.</vt:lpstr>
      <vt:lpstr>Zygosis</vt:lpstr>
      <vt:lpstr>Peritoneal cavity</vt:lpstr>
      <vt:lpstr>Peritoneal folds</vt:lpstr>
      <vt:lpstr>Peritoneal folds</vt:lpstr>
      <vt:lpstr>Ligaments </vt:lpstr>
      <vt:lpstr>Folds of peritoneum </vt:lpstr>
      <vt:lpstr>Functions of peritoneum</vt:lpstr>
      <vt:lpstr>Horizontal &amp; vertical disposition of peritoneum </vt:lpstr>
      <vt:lpstr>Slide 23</vt:lpstr>
      <vt:lpstr>Greater omentum</vt:lpstr>
      <vt:lpstr>Slide 25</vt:lpstr>
      <vt:lpstr>Greater omentum</vt:lpstr>
      <vt:lpstr>Lesser omentum</vt:lpstr>
      <vt:lpstr>Lesser omentum.</vt:lpstr>
      <vt:lpstr>Slide 29</vt:lpstr>
      <vt:lpstr>Slide 30</vt:lpstr>
      <vt:lpstr>Mesentery.</vt:lpstr>
      <vt:lpstr>Slide 32</vt:lpstr>
      <vt:lpstr>Mesoappendix.</vt:lpstr>
      <vt:lpstr>Slide 34</vt:lpstr>
      <vt:lpstr>Transverse mesoclon</vt:lpstr>
      <vt:lpstr>Slide 36</vt:lpstr>
      <vt:lpstr>Sigmoid mesocolon.</vt:lpstr>
      <vt:lpstr>Vertical disposition.</vt:lpstr>
      <vt:lpstr>Slide 39</vt:lpstr>
      <vt:lpstr>Slide 40</vt:lpstr>
      <vt:lpstr>Vertical disposition</vt:lpstr>
      <vt:lpstr>Vertical disposition</vt:lpstr>
      <vt:lpstr>Horizontal disposition above level of transverse colon</vt:lpstr>
      <vt:lpstr>Horizontal disposition below level of transverse colon</vt:lpstr>
      <vt:lpstr>Omental bursa</vt:lpstr>
      <vt:lpstr>Lesser sac (omental bursa)</vt:lpstr>
      <vt:lpstr>Lesser sac</vt:lpstr>
      <vt:lpstr>Recesses of the lesser sac  </vt:lpstr>
      <vt:lpstr>Epiploic foramen ( foramen of Winslow)</vt:lpstr>
      <vt:lpstr>Epiploic foramen</vt:lpstr>
      <vt:lpstr>Epiploic foramen.</vt:lpstr>
      <vt:lpstr>Slide 52</vt:lpstr>
      <vt:lpstr>Applied anatomy </vt:lpstr>
      <vt:lpstr>Pouch of douglas ( rectouterine pouch)</vt:lpstr>
      <vt:lpstr>Hepatorenal and rectouterine pouch</vt:lpstr>
      <vt:lpstr>Clinical Anatomy </vt:lpstr>
      <vt:lpstr>Slide 57</vt:lpstr>
      <vt:lpstr>Slide 58</vt:lpstr>
      <vt:lpstr>Slide 59</vt:lpstr>
      <vt:lpstr>Slide 60</vt:lpstr>
      <vt:lpstr>Thank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Dissection of loin (kidney from back) </dc:title>
  <dc:creator>DR.ANJALI</dc:creator>
  <cp:lastModifiedBy>Asus</cp:lastModifiedBy>
  <cp:revision>62</cp:revision>
  <dcterms:created xsi:type="dcterms:W3CDTF">2017-03-03T04:17:16Z</dcterms:created>
  <dcterms:modified xsi:type="dcterms:W3CDTF">2020-05-12T07:12:55Z</dcterms:modified>
</cp:coreProperties>
</file>